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56"/>
  </p:notesMasterIdLst>
  <p:handoutMasterIdLst>
    <p:handoutMasterId r:id="rId57"/>
  </p:handoutMasterIdLst>
  <p:sldIdLst>
    <p:sldId id="354" r:id="rId2"/>
    <p:sldId id="363" r:id="rId3"/>
    <p:sldId id="473" r:id="rId4"/>
    <p:sldId id="477" r:id="rId5"/>
    <p:sldId id="453" r:id="rId6"/>
    <p:sldId id="385" r:id="rId7"/>
    <p:sldId id="430" r:id="rId8"/>
    <p:sldId id="399" r:id="rId9"/>
    <p:sldId id="478" r:id="rId10"/>
    <p:sldId id="434" r:id="rId11"/>
    <p:sldId id="386" r:id="rId12"/>
    <p:sldId id="435" r:id="rId13"/>
    <p:sldId id="479" r:id="rId14"/>
    <p:sldId id="454" r:id="rId15"/>
    <p:sldId id="455" r:id="rId16"/>
    <p:sldId id="480" r:id="rId17"/>
    <p:sldId id="436" r:id="rId18"/>
    <p:sldId id="460" r:id="rId19"/>
    <p:sldId id="464" r:id="rId20"/>
    <p:sldId id="465" r:id="rId21"/>
    <p:sldId id="466" r:id="rId22"/>
    <p:sldId id="441" r:id="rId23"/>
    <p:sldId id="442" r:id="rId24"/>
    <p:sldId id="467" r:id="rId25"/>
    <p:sldId id="481" r:id="rId26"/>
    <p:sldId id="402" r:id="rId27"/>
    <p:sldId id="444" r:id="rId28"/>
    <p:sldId id="404" r:id="rId29"/>
    <p:sldId id="418" r:id="rId30"/>
    <p:sldId id="485" r:id="rId31"/>
    <p:sldId id="375" r:id="rId32"/>
    <p:sldId id="482" r:id="rId33"/>
    <p:sldId id="413" r:id="rId34"/>
    <p:sldId id="415" r:id="rId35"/>
    <p:sldId id="416" r:id="rId36"/>
    <p:sldId id="417" r:id="rId37"/>
    <p:sldId id="396" r:id="rId38"/>
    <p:sldId id="483" r:id="rId39"/>
    <p:sldId id="405" r:id="rId40"/>
    <p:sldId id="406" r:id="rId41"/>
    <p:sldId id="407" r:id="rId42"/>
    <p:sldId id="409" r:id="rId43"/>
    <p:sldId id="410" r:id="rId44"/>
    <p:sldId id="408" r:id="rId45"/>
    <p:sldId id="411" r:id="rId46"/>
    <p:sldId id="414" r:id="rId47"/>
    <p:sldId id="484" r:id="rId48"/>
    <p:sldId id="422" r:id="rId49"/>
    <p:sldId id="486" r:id="rId50"/>
    <p:sldId id="366" r:id="rId51"/>
    <p:sldId id="360" r:id="rId52"/>
    <p:sldId id="487" r:id="rId53"/>
    <p:sldId id="488" r:id="rId54"/>
    <p:sldId id="489" r:id="rId55"/>
  </p:sldIdLst>
  <p:sldSz cx="9144000" cy="6858000" type="screen4x3"/>
  <p:notesSz cx="7010400" cy="92964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1219">
          <p15:clr>
            <a:srgbClr val="A4A3A4"/>
          </p15:clr>
        </p15:guide>
        <p15:guide id="2" orient="horz" pos="147">
          <p15:clr>
            <a:srgbClr val="A4A3A4"/>
          </p15:clr>
        </p15:guide>
        <p15:guide id="3" orient="horz">
          <p15:clr>
            <a:srgbClr val="A4A3A4"/>
          </p15:clr>
        </p15:guide>
        <p15:guide id="4" orient="horz" pos="3756">
          <p15:clr>
            <a:srgbClr val="A4A3A4"/>
          </p15:clr>
        </p15:guide>
        <p15:guide id="5" pos="339">
          <p15:clr>
            <a:srgbClr val="A4A3A4"/>
          </p15:clr>
        </p15:guide>
        <p15:guide id="6" pos="5633">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wn, Sandra" initials="SB" lastIdx="9" clrIdx="0"/>
  <p:cmAuthor id="1" name="Romijn, Erika" initials="Erika" lastIdx="0" clrIdx="1"/>
  <p:cmAuthor id="2" name="Cecilia Iyaca" initials="CI" lastIdx="2" clrIdx="2">
    <p:extLst>
      <p:ext uri="{19B8F6BF-5375-455C-9EA6-DF929625EA0E}">
        <p15:presenceInfo xmlns:p15="http://schemas.microsoft.com/office/powerpoint/2012/main" userId="S-1-5-21-88094858-919529-1617787245-2901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F9C35"/>
    <a:srgbClr val="34B233"/>
    <a:srgbClr val="292929"/>
    <a:srgbClr val="D5D2CA"/>
    <a:srgbClr val="005172"/>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71429" autoAdjust="0"/>
  </p:normalViewPr>
  <p:slideViewPr>
    <p:cSldViewPr snapToGrid="0" showGuides="1">
      <p:cViewPr varScale="1">
        <p:scale>
          <a:sx n="78" d="100"/>
          <a:sy n="78" d="100"/>
        </p:scale>
        <p:origin x="816" y="84"/>
      </p:cViewPr>
      <p:guideLst>
        <p:guide orient="horz" pos="1219"/>
        <p:guide orient="horz" pos="147"/>
        <p:guide orient="horz"/>
        <p:guide orient="horz" pos="3756"/>
        <p:guide pos="339"/>
        <p:guide pos="5633"/>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100" d="100"/>
        <a:sy n="100" d="100"/>
      </p:scale>
      <p:origin x="0" y="0"/>
    </p:cViewPr>
  </p:sorterViewPr>
  <p:notesViewPr>
    <p:cSldViewPr snapToGrid="0">
      <p:cViewPr varScale="1">
        <p:scale>
          <a:sx n="52" d="100"/>
          <a:sy n="52" d="100"/>
        </p:scale>
        <p:origin x="-2892"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nl-NL"/>
          </a:p>
        </p:txBody>
      </p:sp>
      <p:sp>
        <p:nvSpPr>
          <p:cNvPr id="3" name="Tijdelijke aanduiding voor datum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0783860-4368-477E-949C-EFFB2D7A6FCF}" type="datetimeFigureOut">
              <a:rPr lang="nl-NL" smtClean="0"/>
              <a:pPr/>
              <a:t>25-6-2015</a:t>
            </a:fld>
            <a:endParaRPr lang="es-ES" dirty="0"/>
          </a:p>
        </p:txBody>
      </p:sp>
      <p:sp>
        <p:nvSpPr>
          <p:cNvPr id="4" name="Tijdelijke aanduiding voor voettekst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48ACCC5-82E5-465D-9C4B-E9A05E0E54D2}" type="slidenum">
              <a:rPr lang="nl-NL" smtClean="0"/>
              <a:pPr/>
              <a:t>‹#›</a:t>
            </a:fld>
            <a:endParaRPr lang="es-ES" dirty="0"/>
          </a:p>
        </p:txBody>
      </p:sp>
    </p:spTree>
    <p:extLst>
      <p:ext uri="{BB962C8B-B14F-4D97-AF65-F5344CB8AC3E}">
        <p14:creationId xmlns:p14="http://schemas.microsoft.com/office/powerpoint/2010/main" val="2143716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CD5A3A1-DC64-4EF9-BE01-EE8ACAEB9029}" type="datetimeFigureOut">
              <a:rPr lang="en-GB" smtClean="0"/>
              <a:pPr/>
              <a:t>25/06/2015</a:t>
            </a:fld>
            <a:endParaRPr lang="es-E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599C58-F26E-484C-B158-D7CF572B4912}" type="slidenum">
              <a:rPr lang="en-GB" smtClean="0"/>
              <a:pPr/>
              <a:t>‹#›</a:t>
            </a:fld>
            <a:endParaRPr lang="es-ES" dirty="0"/>
          </a:p>
        </p:txBody>
      </p:sp>
    </p:spTree>
    <p:extLst>
      <p:ext uri="{BB962C8B-B14F-4D97-AF65-F5344CB8AC3E}">
        <p14:creationId xmlns:p14="http://schemas.microsoft.com/office/powerpoint/2010/main" val="196461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a:t>
            </a:fld>
            <a:endParaRPr lang="es-ES" dirty="0"/>
          </a:p>
        </p:txBody>
      </p:sp>
    </p:spTree>
    <p:extLst>
      <p:ext uri="{BB962C8B-B14F-4D97-AF65-F5344CB8AC3E}">
        <p14:creationId xmlns:p14="http://schemas.microsoft.com/office/powerpoint/2010/main" val="170105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DO" noProof="0" dirty="0" smtClean="0">
                <a:latin typeface="Calibri (Body)"/>
              </a:rPr>
              <a:t>Esta es la ecuación que se utiliza habitualmente para calcular las emisiones causadas por tala selectiva. La cuantificación de los factores determina los tipos de datos de campo que es necesario recopilar.</a:t>
            </a:r>
          </a:p>
          <a:p>
            <a:pPr defTabSz="931774">
              <a:defRPr/>
            </a:pPr>
            <a:endParaRPr lang="es-DO" noProof="0" dirty="0" smtClean="0">
              <a:latin typeface="Calibri (Body)"/>
            </a:endParaRPr>
          </a:p>
          <a:p>
            <a:pPr defTabSz="931774">
              <a:defRPr/>
            </a:pPr>
            <a:r>
              <a:rPr lang="es-DO" noProof="0" dirty="0" smtClean="0">
                <a:solidFill>
                  <a:prstClr val="black"/>
                </a:solidFill>
                <a:latin typeface="Calibri (Body)"/>
              </a:rPr>
              <a:t>Fuente:</a:t>
            </a:r>
          </a:p>
          <a:p>
            <a:pPr defTabSz="931774">
              <a:defRPr/>
            </a:pPr>
            <a:r>
              <a:rPr lang="es-DO" noProof="0" dirty="0" smtClean="0">
                <a:latin typeface="Calibri (Body)"/>
              </a:rPr>
              <a:t>Pearson, Brown y Casarim, 2014. </a:t>
            </a:r>
            <a:endParaRPr lang="es-DO" noProof="0"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19</a:t>
            </a:fld>
            <a:endParaRPr lang="es-ES" dirty="0"/>
          </a:p>
        </p:txBody>
      </p:sp>
    </p:spTree>
    <p:extLst>
      <p:ext uri="{BB962C8B-B14F-4D97-AF65-F5344CB8AC3E}">
        <p14:creationId xmlns:p14="http://schemas.microsoft.com/office/powerpoint/2010/main" val="817736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DO" noProof="0" dirty="0" smtClean="0">
                <a:latin typeface="Calibri (Body)"/>
              </a:rPr>
              <a:t>El factor de infraestructura de la </a:t>
            </a:r>
            <a:r>
              <a:rPr lang="es-DO" sz="1000" b="0" kern="1200" noProof="0" dirty="0" smtClean="0">
                <a:solidFill>
                  <a:schemeClr val="tx1"/>
                </a:solidFill>
                <a:latin typeface="+mn-lt"/>
                <a:ea typeface="+mn-ea"/>
                <a:cs typeface="+mn-cs"/>
              </a:rPr>
              <a:t>tala </a:t>
            </a:r>
            <a:r>
              <a:rPr lang="es-DO" noProof="0" dirty="0" smtClean="0">
                <a:latin typeface="Calibri (Body)"/>
              </a:rPr>
              <a:t>es una estimación de las emisiones de C de la infraestructura construida en apoyo de las actividades de tala selectiva.</a:t>
            </a:r>
            <a:endParaRPr lang="es-DO" noProof="0"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20</a:t>
            </a:fld>
            <a:endParaRPr lang="es-ES" dirty="0"/>
          </a:p>
        </p:txBody>
      </p:sp>
    </p:spTree>
    <p:extLst>
      <p:ext uri="{BB962C8B-B14F-4D97-AF65-F5344CB8AC3E}">
        <p14:creationId xmlns:p14="http://schemas.microsoft.com/office/powerpoint/2010/main" val="159206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Calibri" panose="020F0502020204030204" pitchFamily="34" charset="0"/>
              <a:buChar char="−"/>
            </a:pPr>
            <a:r>
              <a:rPr lang="" noProof="0" dirty="0" smtClean="0">
                <a:latin typeface="Calibri (Body)"/>
              </a:rPr>
              <a:t>FLEGT: Aplicación de Leyes, Gobernanza y Comercio Forestales. Para más información, vea: http://www.euflegt.efi.int/about-flegt </a:t>
            </a:r>
          </a:p>
          <a:p>
            <a:endParaRPr lang="" noProof="0" dirty="0" smtClean="0">
              <a:latin typeface="Calibri (Body)"/>
            </a:endParaRPr>
          </a:p>
          <a:p>
            <a:pPr marL="174708" indent="-174708">
              <a:buFont typeface="Calibri" panose="020F0502020204030204" pitchFamily="34" charset="0"/>
              <a:buChar char="−"/>
            </a:pPr>
            <a:r>
              <a:rPr lang="" noProof="0" dirty="0" smtClean="0">
                <a:latin typeface="Calibri (Body)"/>
              </a:rPr>
              <a:t>En un contexto ideal, se obtendrían estimaciones fiables de la cantidad de madera extraída por año, ya sea en total para todas las concesiones o para la superficie total de recolección en un año determinado (en m</a:t>
            </a:r>
            <a:r>
              <a:rPr lang="" baseline="30000" noProof="0" dirty="0" smtClean="0">
                <a:latin typeface="Calibri (Body)"/>
              </a:rPr>
              <a:t>3</a:t>
            </a:r>
            <a:r>
              <a:rPr lang="" noProof="0" dirty="0" smtClean="0">
                <a:latin typeface="Calibri (Body)"/>
              </a:rPr>
              <a:t>/ha). En algunos países, en especial, aquellos que utilizan un sistema de rastreo de troncos (por ejemplo, códigos de barra en troncos y tocones), las estimaciones serían fiables.</a:t>
            </a:r>
          </a:p>
          <a:p>
            <a:endParaRPr lang="" noProof="0" dirty="0" smtClean="0">
              <a:latin typeface="Calibri (Body)"/>
            </a:endParaRPr>
          </a:p>
          <a:p>
            <a:pPr marL="174708" indent="-174708">
              <a:buFont typeface="Calibri" panose="020F0502020204030204" pitchFamily="34" charset="0"/>
              <a:buChar char="−"/>
            </a:pPr>
            <a:r>
              <a:rPr lang="" noProof="0" dirty="0" smtClean="0">
                <a:latin typeface="Calibri (Body)"/>
              </a:rPr>
              <a:t>Si las estimaciones no son fiables, pueden emplearse otros métodos para obtener los datos. Esos métodos se describen en las diapositivas siguientes.</a:t>
            </a:r>
          </a:p>
          <a:p>
            <a:endParaRPr lang="" noProof="0"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21</a:t>
            </a:fld>
            <a:endParaRPr lang="es-ES" dirty="0"/>
          </a:p>
        </p:txBody>
      </p:sp>
    </p:spTree>
    <p:extLst>
      <p:ext uri="{BB962C8B-B14F-4D97-AF65-F5344CB8AC3E}">
        <p14:creationId xmlns:p14="http://schemas.microsoft.com/office/powerpoint/2010/main" val="907061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Y" noProof="0" dirty="0" smtClean="0">
                <a:latin typeface="Calibri (Body)"/>
              </a:rPr>
              <a:t>Este método emplea imágenes aéreas de 15 cm de resolución tomadas como imágenes superpuestas que, con el </a:t>
            </a:r>
            <a:r>
              <a:rPr lang="es-PY" i="1" noProof="0" dirty="0" smtClean="0">
                <a:latin typeface="Calibri (Body)"/>
              </a:rPr>
              <a:t>hardware</a:t>
            </a:r>
            <a:r>
              <a:rPr lang="es-PY" noProof="0" dirty="0" smtClean="0">
                <a:latin typeface="Calibri (Body)"/>
              </a:rPr>
              <a:t> adecuado, permiten visualizar imágenes en 3D (se necesita el </a:t>
            </a:r>
            <a:r>
              <a:rPr lang="es-PY" i="1" noProof="0" dirty="0" smtClean="0">
                <a:latin typeface="Calibri (Body)"/>
              </a:rPr>
              <a:t>software</a:t>
            </a:r>
            <a:r>
              <a:rPr lang="es-PY" noProof="0" dirty="0" smtClean="0">
                <a:latin typeface="Calibri (Body)"/>
              </a:rPr>
              <a:t> ERDAS y gafas especiales). El método requiere un muestreo de las concesiones activas y la detección de claros por tala y otros daños causados por el desarrollo de infraestructura. Las imágenes se obtienen con equipos relativamente sencillos (hay proveedores comerciales) desde monomotores a una altura de 1000 a 1500 pies (300 a 450 m) sobre el suelo. La altura sobre el suelo refleja la resolución de las imágenes.</a:t>
            </a:r>
            <a:endParaRPr lang="es-PY" noProof="0"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22</a:t>
            </a:fld>
            <a:endParaRPr lang="es-ES" dirty="0"/>
          </a:p>
        </p:txBody>
      </p:sp>
    </p:spTree>
    <p:extLst>
      <p:ext uri="{BB962C8B-B14F-4D97-AF65-F5344CB8AC3E}">
        <p14:creationId xmlns:p14="http://schemas.microsoft.com/office/powerpoint/2010/main" val="979915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latin typeface="Calibri (Body)"/>
              </a:rPr>
              <a:t>Las imágenes se pueden emplear para conocer la superficie de los claros con el programa eCognition. Con el trabajo de campo es posible confirmar el volumen total extraído y la superficie total del daño causado por el desarrollo de infraestructura.</a:t>
            </a:r>
            <a:endParaRPr lang="es-ES"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23</a:t>
            </a:fld>
            <a:endParaRPr lang="es-ES" dirty="0"/>
          </a:p>
        </p:txBody>
      </p:sp>
    </p:spTree>
    <p:extLst>
      <p:ext uri="{BB962C8B-B14F-4D97-AF65-F5344CB8AC3E}">
        <p14:creationId xmlns:p14="http://schemas.microsoft.com/office/powerpoint/2010/main" val="3085671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dirty="0">
                <a:latin typeface="Calibri (Body)"/>
              </a:rPr>
              <a:t>Otra opción consiste en recurrir al análisis espacial para elaborar un modelo de oferta y demanda de leña con el fin de calcular la totalidad de la superficie y el volumen de madera extraída.</a:t>
            </a:r>
            <a:endParaRPr lang="es-ES" dirty="0">
              <a:latin typeface="Calibri (Body)"/>
            </a:endParaRPr>
          </a:p>
          <a:p>
            <a:pPr defTabSz="931774">
              <a:defRPr/>
            </a:pPr>
            <a:endParaRPr lang="es-ES" dirty="0">
              <a:latin typeface="Calibri (Body)"/>
            </a:endParaRPr>
          </a:p>
          <a:p>
            <a:pPr defTabSz="931774">
              <a:defRPr/>
            </a:pPr>
            <a:r>
              <a:rPr lang="en-US" dirty="0">
                <a:solidFill>
                  <a:prstClr val="black"/>
                </a:solidFill>
                <a:latin typeface="Calibri (Body)"/>
              </a:rPr>
              <a:t>Fuente:</a:t>
            </a:r>
          </a:p>
          <a:p>
            <a:pPr defTabSz="931774">
              <a:defRPr/>
            </a:pPr>
            <a:r>
              <a:rPr dirty="0">
                <a:latin typeface="Calibri (Body)"/>
              </a:rPr>
              <a:t>Ghilardi, Guerrero y Masera, 2007.</a:t>
            </a:r>
            <a:endParaRPr lang="es-ES"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24</a:t>
            </a:fld>
            <a:endParaRPr lang="es-ES" dirty="0"/>
          </a:p>
        </p:txBody>
      </p:sp>
    </p:spTree>
    <p:extLst>
      <p:ext uri="{BB962C8B-B14F-4D97-AF65-F5344CB8AC3E}">
        <p14:creationId xmlns:p14="http://schemas.microsoft.com/office/powerpoint/2010/main" val="3245483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26</a:t>
            </a:fld>
            <a:endParaRPr lang="es-ES" dirty="0"/>
          </a:p>
        </p:txBody>
      </p:sp>
    </p:spTree>
    <p:extLst>
      <p:ext uri="{BB962C8B-B14F-4D97-AF65-F5344CB8AC3E}">
        <p14:creationId xmlns:p14="http://schemas.microsoft.com/office/powerpoint/2010/main" val="1518714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27</a:t>
            </a:fld>
            <a:endParaRPr lang="es-ES" dirty="0"/>
          </a:p>
        </p:txBody>
      </p:sp>
    </p:spTree>
    <p:extLst>
      <p:ext uri="{BB962C8B-B14F-4D97-AF65-F5344CB8AC3E}">
        <p14:creationId xmlns:p14="http://schemas.microsoft.com/office/powerpoint/2010/main" val="1407860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latinLnBrk="0" hangingPunct="1"/>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29</a:t>
            </a:fld>
            <a:endParaRPr lang="es-ES" dirty="0"/>
          </a:p>
        </p:txBody>
      </p:sp>
    </p:spTree>
    <p:extLst>
      <p:ext uri="{BB962C8B-B14F-4D97-AF65-F5344CB8AC3E}">
        <p14:creationId xmlns:p14="http://schemas.microsoft.com/office/powerpoint/2010/main" val="2582877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30</a:t>
            </a:fld>
            <a:endParaRPr lang="es-ES" dirty="0"/>
          </a:p>
        </p:txBody>
      </p:sp>
    </p:spTree>
    <p:extLst>
      <p:ext uri="{BB962C8B-B14F-4D97-AF65-F5344CB8AC3E}">
        <p14:creationId xmlns:p14="http://schemas.microsoft.com/office/powerpoint/2010/main" val="107778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5</a:t>
            </a:fld>
            <a:endParaRPr lang="es-ES" dirty="0"/>
          </a:p>
        </p:txBody>
      </p:sp>
    </p:spTree>
    <p:extLst>
      <p:ext uri="{BB962C8B-B14F-4D97-AF65-F5344CB8AC3E}">
        <p14:creationId xmlns:p14="http://schemas.microsoft.com/office/powerpoint/2010/main" val="150838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endParaRPr lang="en-US" dirty="0"/>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98848" indent="-268788" eaLnBrk="0" hangingPunct="0">
              <a:defRPr sz="2200">
                <a:solidFill>
                  <a:schemeClr val="tx1"/>
                </a:solidFill>
                <a:latin typeface="Arial" charset="0"/>
                <a:ea typeface="ＭＳ Ｐゴシック" charset="0"/>
              </a:defRPr>
            </a:lvl2pPr>
            <a:lvl3pPr marL="1075150" indent="-215030" eaLnBrk="0" hangingPunct="0">
              <a:defRPr sz="2200">
                <a:solidFill>
                  <a:schemeClr val="tx1"/>
                </a:solidFill>
                <a:latin typeface="Arial" charset="0"/>
                <a:ea typeface="ＭＳ Ｐゴシック" charset="0"/>
              </a:defRPr>
            </a:lvl3pPr>
            <a:lvl4pPr marL="1505211" indent="-215030" eaLnBrk="0" hangingPunct="0">
              <a:defRPr sz="2200">
                <a:solidFill>
                  <a:schemeClr val="tx1"/>
                </a:solidFill>
                <a:latin typeface="Arial" charset="0"/>
                <a:ea typeface="ＭＳ Ｐゴシック" charset="0"/>
              </a:defRPr>
            </a:lvl4pPr>
            <a:lvl5pPr marL="1935271" indent="-215030" eaLnBrk="0" hangingPunct="0">
              <a:defRPr sz="2200">
                <a:solidFill>
                  <a:schemeClr val="tx1"/>
                </a:solidFill>
                <a:latin typeface="Arial" charset="0"/>
                <a:ea typeface="ＭＳ Ｐゴシック" charset="0"/>
              </a:defRPr>
            </a:lvl5pPr>
            <a:lvl6pPr marL="2365330" indent="-215030" eaLnBrk="0" fontAlgn="base" hangingPunct="0">
              <a:spcBef>
                <a:spcPct val="0"/>
              </a:spcBef>
              <a:spcAft>
                <a:spcPct val="0"/>
              </a:spcAft>
              <a:defRPr sz="2200">
                <a:solidFill>
                  <a:schemeClr val="tx1"/>
                </a:solidFill>
                <a:latin typeface="Arial" charset="0"/>
                <a:ea typeface="ＭＳ Ｐゴシック" charset="0"/>
              </a:defRPr>
            </a:lvl6pPr>
            <a:lvl7pPr marL="2795391" indent="-215030" eaLnBrk="0" fontAlgn="base" hangingPunct="0">
              <a:spcBef>
                <a:spcPct val="0"/>
              </a:spcBef>
              <a:spcAft>
                <a:spcPct val="0"/>
              </a:spcAft>
              <a:defRPr sz="2200">
                <a:solidFill>
                  <a:schemeClr val="tx1"/>
                </a:solidFill>
                <a:latin typeface="Arial" charset="0"/>
                <a:ea typeface="ＭＳ Ｐゴシック" charset="0"/>
              </a:defRPr>
            </a:lvl7pPr>
            <a:lvl8pPr marL="3225451" indent="-215030" eaLnBrk="0" fontAlgn="base" hangingPunct="0">
              <a:spcBef>
                <a:spcPct val="0"/>
              </a:spcBef>
              <a:spcAft>
                <a:spcPct val="0"/>
              </a:spcAft>
              <a:defRPr sz="2200">
                <a:solidFill>
                  <a:schemeClr val="tx1"/>
                </a:solidFill>
                <a:latin typeface="Arial" charset="0"/>
                <a:ea typeface="ＭＳ Ｐゴシック" charset="0"/>
              </a:defRPr>
            </a:lvl8pPr>
            <a:lvl9pPr marL="3655511" indent="-21503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9E5A4635-3A59-F74B-A3D5-E50EB7A004C0}" type="slidenum">
              <a:rPr lang="en-US" sz="1200"/>
              <a:pPr eaLnBrk="1" hangingPunct="1"/>
              <a:t>31</a:t>
            </a:fld>
            <a:endParaRPr lang="es-ES" sz="1200" dirty="0"/>
          </a:p>
        </p:txBody>
      </p:sp>
    </p:spTree>
    <p:extLst>
      <p:ext uri="{BB962C8B-B14F-4D97-AF65-F5344CB8AC3E}">
        <p14:creationId xmlns:p14="http://schemas.microsoft.com/office/powerpoint/2010/main" val="3259787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33</a:t>
            </a:fld>
            <a:endParaRPr lang="es-ES" dirty="0"/>
          </a:p>
        </p:txBody>
      </p:sp>
    </p:spTree>
    <p:extLst>
      <p:ext uri="{BB962C8B-B14F-4D97-AF65-F5344CB8AC3E}">
        <p14:creationId xmlns:p14="http://schemas.microsoft.com/office/powerpoint/2010/main" val="609248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latin typeface="Calibri (Body)"/>
              </a:rPr>
              <a:t>Espectralmente puro: señal de detección remota correspondiente a un único tipo de material (por ejemplo, solo vegetación fotosintética/verde). La señal no está mezclada con otro tipo de materiales (por ejemplo, vegetación fotosintética mezclada con suelo). Una señal pura recibe el nombre de </a:t>
            </a:r>
            <a:r>
              <a:rPr lang="es-ES_tradnl" i="1" noProof="0" dirty="0" smtClean="0">
                <a:latin typeface="Calibri (Body)"/>
              </a:rPr>
              <a:t>endmember</a:t>
            </a:r>
            <a:r>
              <a:rPr lang="es-ES_tradnl" noProof="0" dirty="0" smtClean="0">
                <a:latin typeface="Calibri (Body)"/>
              </a:rPr>
              <a:t>.</a:t>
            </a:r>
            <a:endParaRPr lang="es-ES_tradnl" noProof="0"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34</a:t>
            </a:fld>
            <a:endParaRPr lang="es-ES" dirty="0"/>
          </a:p>
        </p:txBody>
      </p:sp>
    </p:spTree>
    <p:extLst>
      <p:ext uri="{BB962C8B-B14F-4D97-AF65-F5344CB8AC3E}">
        <p14:creationId xmlns:p14="http://schemas.microsoft.com/office/powerpoint/2010/main" val="2265288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98848" indent="-268788" eaLnBrk="0" hangingPunct="0">
              <a:defRPr sz="2200">
                <a:solidFill>
                  <a:schemeClr val="tx1"/>
                </a:solidFill>
                <a:latin typeface="Arial" charset="0"/>
                <a:ea typeface="ＭＳ Ｐゴシック" charset="0"/>
              </a:defRPr>
            </a:lvl2pPr>
            <a:lvl3pPr marL="1075150" indent="-215030" eaLnBrk="0" hangingPunct="0">
              <a:defRPr sz="2200">
                <a:solidFill>
                  <a:schemeClr val="tx1"/>
                </a:solidFill>
                <a:latin typeface="Arial" charset="0"/>
                <a:ea typeface="ＭＳ Ｐゴシック" charset="0"/>
              </a:defRPr>
            </a:lvl3pPr>
            <a:lvl4pPr marL="1505211" indent="-215030" eaLnBrk="0" hangingPunct="0">
              <a:defRPr sz="2200">
                <a:solidFill>
                  <a:schemeClr val="tx1"/>
                </a:solidFill>
                <a:latin typeface="Arial" charset="0"/>
                <a:ea typeface="ＭＳ Ｐゴシック" charset="0"/>
              </a:defRPr>
            </a:lvl4pPr>
            <a:lvl5pPr marL="1935271" indent="-215030" eaLnBrk="0" hangingPunct="0">
              <a:defRPr sz="2200">
                <a:solidFill>
                  <a:schemeClr val="tx1"/>
                </a:solidFill>
                <a:latin typeface="Arial" charset="0"/>
                <a:ea typeface="ＭＳ Ｐゴシック" charset="0"/>
              </a:defRPr>
            </a:lvl5pPr>
            <a:lvl6pPr marL="2365330" indent="-215030" eaLnBrk="0" fontAlgn="base" hangingPunct="0">
              <a:spcBef>
                <a:spcPct val="0"/>
              </a:spcBef>
              <a:spcAft>
                <a:spcPct val="0"/>
              </a:spcAft>
              <a:defRPr sz="2200">
                <a:solidFill>
                  <a:schemeClr val="tx1"/>
                </a:solidFill>
                <a:latin typeface="Arial" charset="0"/>
                <a:ea typeface="ＭＳ Ｐゴシック" charset="0"/>
              </a:defRPr>
            </a:lvl6pPr>
            <a:lvl7pPr marL="2795391" indent="-215030" eaLnBrk="0" fontAlgn="base" hangingPunct="0">
              <a:spcBef>
                <a:spcPct val="0"/>
              </a:spcBef>
              <a:spcAft>
                <a:spcPct val="0"/>
              </a:spcAft>
              <a:defRPr sz="2200">
                <a:solidFill>
                  <a:schemeClr val="tx1"/>
                </a:solidFill>
                <a:latin typeface="Arial" charset="0"/>
                <a:ea typeface="ＭＳ Ｐゴシック" charset="0"/>
              </a:defRPr>
            </a:lvl7pPr>
            <a:lvl8pPr marL="3225451" indent="-215030" eaLnBrk="0" fontAlgn="base" hangingPunct="0">
              <a:spcBef>
                <a:spcPct val="0"/>
              </a:spcBef>
              <a:spcAft>
                <a:spcPct val="0"/>
              </a:spcAft>
              <a:defRPr sz="2200">
                <a:solidFill>
                  <a:schemeClr val="tx1"/>
                </a:solidFill>
                <a:latin typeface="Arial" charset="0"/>
                <a:ea typeface="ＭＳ Ｐゴシック" charset="0"/>
              </a:defRPr>
            </a:lvl8pPr>
            <a:lvl9pPr marL="3655511" indent="-215030"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A76AEE99-B703-6240-B431-100EF34207E4}" type="slidenum">
              <a:rPr lang="en-US" sz="1200"/>
              <a:pPr eaLnBrk="1" hangingPunct="1"/>
              <a:t>35</a:t>
            </a:fld>
            <a:endParaRPr lang="es-ES" sz="1200"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endParaRPr lang="en-US" dirty="0"/>
          </a:p>
        </p:txBody>
      </p:sp>
    </p:spTree>
    <p:extLst>
      <p:ext uri="{BB962C8B-B14F-4D97-AF65-F5344CB8AC3E}">
        <p14:creationId xmlns:p14="http://schemas.microsoft.com/office/powerpoint/2010/main" val="266065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37</a:t>
            </a:fld>
            <a:endParaRPr lang="es-ES" dirty="0"/>
          </a:p>
        </p:txBody>
      </p:sp>
    </p:spTree>
    <p:extLst>
      <p:ext uri="{BB962C8B-B14F-4D97-AF65-F5344CB8AC3E}">
        <p14:creationId xmlns:p14="http://schemas.microsoft.com/office/powerpoint/2010/main" val="3912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174708" indent="-174708">
              <a:spcBef>
                <a:spcPct val="0"/>
              </a:spcBef>
              <a:buFontTx/>
              <a:buChar char="-"/>
            </a:pPr>
            <a:r>
              <a:rPr lang="es-VE" noProof="0" dirty="0" smtClean="0">
                <a:latin typeface="Calibri (Body)"/>
              </a:rPr>
              <a:t>Con frecuencia, no es posible emplear métodos directos de detección remota para evaluar la degradación forestal debido a una diversidad de factores limitantes, que son aún más restrictivos cuando la degradación ha de medirse para un período de tiempo en el que la observación solo puede basarse en los datos de detección remota disponibles en los archivos.</a:t>
            </a:r>
          </a:p>
          <a:p>
            <a:pPr>
              <a:spcBef>
                <a:spcPct val="0"/>
              </a:spcBef>
            </a:pPr>
            <a:endParaRPr lang="es-VE" noProof="0" dirty="0" smtClean="0">
              <a:latin typeface="Calibri (Body)"/>
            </a:endParaRPr>
          </a:p>
          <a:p>
            <a:pPr marL="174708" indent="-174708">
              <a:spcBef>
                <a:spcPct val="0"/>
              </a:spcBef>
              <a:buFontTx/>
              <a:buChar char="-"/>
            </a:pPr>
            <a:r>
              <a:rPr lang="es-VE" noProof="0" dirty="0" smtClean="0">
                <a:latin typeface="Calibri (Body)"/>
              </a:rPr>
              <a:t>Además, la definición de bosque que figura en el marco de las disposiciones de la CMNUCC (CMNUCC, 2001) no distingue entre bosques con distintas reservas de carbono y, en muchos casos, las subcategorías de tierras forestales definidas por los diversos países están basadas en conceptos vinculados a distintos tipos de bosques (por ejemplo, composiciones de especies) o ecosistemas que pueden delimitarse mediante datos obtenidos por detección remota o mediante criterios geoespaciales (por ejemplo, altitud). En consecuencia, todo sistema de contabilidad basado en definiciones de bosque que no contengan parámetros relativos al contenido de carbono requerirá</a:t>
            </a:r>
            <a:r>
              <a:rPr lang="es-VE" baseline="0" noProof="0" dirty="0" smtClean="0">
                <a:latin typeface="Calibri (Body)"/>
              </a:rPr>
              <a:t> un esfuerzo amplio y sumamente intenso </a:t>
            </a:r>
            <a:r>
              <a:rPr lang="es-VE" noProof="0" dirty="0" smtClean="0">
                <a:latin typeface="Calibri (Body)"/>
              </a:rPr>
              <a:t>de medición de las reservas de carbono (por ejemplo, un inventario nacional forestal) para poder informar acerca de las emisiones provocadas por la degradación forestal.</a:t>
            </a:r>
          </a:p>
          <a:p>
            <a:pPr>
              <a:spcBef>
                <a:spcPct val="0"/>
              </a:spcBef>
            </a:pPr>
            <a:endParaRPr lang="es-VE" noProof="0" dirty="0" smtClean="0">
              <a:latin typeface="Calibri (Body)"/>
            </a:endParaRPr>
          </a:p>
          <a:p>
            <a:pPr marL="174708" marR="0" indent="-174708" algn="l" defTabSz="914400" rtl="0" eaLnBrk="1" fontAlgn="auto" latinLnBrk="0" hangingPunct="1">
              <a:lnSpc>
                <a:spcPct val="100000"/>
              </a:lnSpc>
              <a:spcBef>
                <a:spcPct val="0"/>
              </a:spcBef>
              <a:spcAft>
                <a:spcPts val="0"/>
              </a:spcAft>
              <a:buClrTx/>
              <a:buSzTx/>
              <a:buFontTx/>
              <a:buChar char="-"/>
              <a:tabLst/>
              <a:defRPr/>
            </a:pPr>
            <a:r>
              <a:rPr lang="es-VE" noProof="0" dirty="0" smtClean="0">
                <a:latin typeface="Calibri (Body)"/>
              </a:rPr>
              <a:t>En ese contexto </a:t>
            </a:r>
            <a:r>
              <a:rPr lang="es-VE" sz="1200" kern="1200" noProof="0" dirty="0" smtClean="0">
                <a:solidFill>
                  <a:schemeClr val="tx1"/>
                </a:solidFill>
                <a:effectLst/>
                <a:latin typeface="+mn-lt"/>
                <a:ea typeface="+mn-ea"/>
                <a:cs typeface="+mn-cs"/>
              </a:rPr>
              <a:t>—</a:t>
            </a:r>
            <a:r>
              <a:rPr lang="es-VE" noProof="0" dirty="0" smtClean="0">
                <a:latin typeface="Calibri (Body)"/>
              </a:rPr>
              <a:t>la necesidad de contar con datos de actividad (cambios en la zona) sobre bosques degradados de conformidad con los requisitos de información de la UNFCCC y la falta de datos obtenidos por detección remota para lograr un sistema de</a:t>
            </a:r>
            <a:r>
              <a:rPr lang="es-VE" baseline="0" noProof="0" dirty="0" smtClean="0">
                <a:latin typeface="Calibri (Body)"/>
              </a:rPr>
              <a:t> seguimiento </a:t>
            </a:r>
            <a:r>
              <a:rPr lang="es-VE" noProof="0" dirty="0" smtClean="0">
                <a:latin typeface="Calibri (Body)"/>
              </a:rPr>
              <a:t>exhaustivo</a:t>
            </a:r>
            <a:r>
              <a:rPr lang="es-VE" sz="1200" kern="1200" noProof="0" dirty="0" smtClean="0">
                <a:solidFill>
                  <a:schemeClr val="tx1"/>
                </a:solidFill>
                <a:effectLst/>
                <a:latin typeface="+mn-lt"/>
                <a:ea typeface="+mn-ea"/>
                <a:cs typeface="+mn-cs"/>
              </a:rPr>
              <a:t>—</a:t>
            </a:r>
            <a:r>
              <a:rPr lang="es-VE" noProof="0" dirty="0" smtClean="0">
                <a:latin typeface="Calibri (Body)"/>
              </a:rPr>
              <a:t>, se ha elaborado un nuevo método con el fin de proporcionar una herramienta operativa que</a:t>
            </a:r>
            <a:r>
              <a:rPr lang="es-VE" baseline="0" noProof="0" dirty="0" smtClean="0">
                <a:latin typeface="Calibri (Body)"/>
              </a:rPr>
              <a:t> pueda a</a:t>
            </a:r>
            <a:r>
              <a:rPr lang="es-VE" noProof="0" dirty="0" smtClean="0">
                <a:latin typeface="Calibri (Body)"/>
              </a:rPr>
              <a:t>plicarse en todo el mundo. En ese método, en líneas generales, se adaptan los conceptos y los criterios ya elaborados para evaluar el paisaje forestal intacto mundial en el marco de las directrices y la orientación del IPCC sobre cómo notificar las emisiones y remociones de GEI en tierras forestales. </a:t>
            </a:r>
            <a:endParaRPr lang="es-VE" noProof="0" dirty="0">
              <a:latin typeface="Calibri (Body)"/>
            </a:endParaRP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233331-D6FE-48D4-8B34-5E46AD9AE623}" type="slidenum">
              <a:rPr lang="en-GB"/>
              <a:pPr/>
              <a:t>39</a:t>
            </a:fld>
            <a:endParaRPr lang="es-ES" dirty="0"/>
          </a:p>
        </p:txBody>
      </p:sp>
    </p:spTree>
    <p:extLst>
      <p:ext uri="{BB962C8B-B14F-4D97-AF65-F5344CB8AC3E}">
        <p14:creationId xmlns:p14="http://schemas.microsoft.com/office/powerpoint/2010/main" val="3386577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4708" indent="-174708">
              <a:buFontTx/>
              <a:buChar char="-"/>
              <a:defRPr/>
            </a:pPr>
            <a:r>
              <a:rPr lang="es-BO" noProof="0" dirty="0" smtClean="0">
                <a:latin typeface="Calibri (Body)"/>
              </a:rPr>
              <a:t>En este nuevo contexto, la noción de bosque intacto se ha empleado como modo indirecto para identificar las tierras forestales sin alteraciones antropogénicas, de modo de evaluar el contenido de carbono presente en las tierras forestales:</a:t>
            </a:r>
          </a:p>
          <a:p>
            <a:pPr marL="372709" indent="-174708">
              <a:buFont typeface="Arial" panose="020B0604020202020204" pitchFamily="34" charset="0"/>
              <a:buChar char="•"/>
              <a:defRPr/>
            </a:pPr>
            <a:r>
              <a:rPr lang="es-BO" noProof="0" dirty="0" smtClean="0">
                <a:latin typeface="Calibri (Body)"/>
              </a:rPr>
              <a:t>Bosques intactos: reservas completas (bosque con cubierta arbórea entre 10 % y 100 %, libre de alteraciones, es decir, sin extracción maderera). </a:t>
            </a:r>
          </a:p>
          <a:p>
            <a:pPr marL="372709" indent="-174708">
              <a:buFont typeface="Arial" panose="020B0604020202020204" pitchFamily="34" charset="0"/>
              <a:buChar char="•"/>
              <a:defRPr/>
            </a:pPr>
            <a:r>
              <a:rPr lang="es-BO" noProof="0" dirty="0" smtClean="0">
                <a:latin typeface="Calibri (Body)"/>
              </a:rPr>
              <a:t>Bosques no intactos: con reservas incompletas (la cubierta arbórea debe ser de todos modos mayor al 10 % para que les corresponda la categoría de bosque según las normas vigentes de la CMNUCC, pero en la nueva definición se supone que el bosque ha sido sometido a</a:t>
            </a:r>
            <a:r>
              <a:rPr lang="es-BO" baseline="0" noProof="0" dirty="0" smtClean="0">
                <a:latin typeface="Calibri (Body)"/>
              </a:rPr>
              <a:t> </a:t>
            </a:r>
            <a:r>
              <a:rPr lang="es-BO" noProof="0" dirty="0" smtClean="0">
                <a:latin typeface="Calibri (Body)"/>
              </a:rPr>
              <a:t>algún tipo de explotación maderera o degradación de la cubierta arbórea).</a:t>
            </a:r>
          </a:p>
          <a:p>
            <a:pPr marL="198002">
              <a:defRPr/>
            </a:pPr>
            <a:endParaRPr lang="es-BO" noProof="0" dirty="0" smtClean="0">
              <a:latin typeface="Calibri (Body)"/>
            </a:endParaRPr>
          </a:p>
          <a:p>
            <a:pPr marL="174708" indent="-174708">
              <a:buFontTx/>
              <a:buChar char="-"/>
              <a:defRPr/>
            </a:pPr>
            <a:r>
              <a:rPr lang="es-BO" noProof="0" dirty="0" smtClean="0">
                <a:latin typeface="Calibri (Body)"/>
              </a:rPr>
              <a:t>Esta distinción debe aplicarse a todas las subcategorías de uso de tierras forestales (estratificación de bosques) que los países notifiquen en el marco de la CMNUCC. Por ejemplo, si un país informa sobre las emisiones de sus tierras forestales empleando dos subcategorías (bosque de tierras bajas y bosque montañoso), debe estratificar su territorio mediante el método de bosque intacto.</a:t>
            </a:r>
            <a:r>
              <a:rPr lang="es-BO" baseline="0" noProof="0" dirty="0" smtClean="0">
                <a:latin typeface="Calibri (Body)"/>
              </a:rPr>
              <a:t> De este modo, </a:t>
            </a:r>
            <a:r>
              <a:rPr lang="es-BO" noProof="0" dirty="0" smtClean="0">
                <a:latin typeface="Calibri (Body)"/>
              </a:rPr>
              <a:t>elaborará informes sobre cuatro subcategorías de tierras forestales: bosque intacto de tierras bajas, bosque no intacto de tierras bajas, bosque intacto montañoso y bosque no intacto montañoso. En consecuencia, los países deberán también recopilar los datos sobre reservorios de carbono correspondientes para caracterizar cada subcategoría de tierras forestales.</a:t>
            </a:r>
            <a:endParaRPr lang="es-BO" noProof="0" dirty="0">
              <a:latin typeface="Calibri (Body)"/>
            </a:endParaRP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BE97EE-DAB1-4EE5-A95E-E074DB2FC1AE}" type="slidenum">
              <a:rPr lang="en-GB"/>
              <a:pPr/>
              <a:t>40</a:t>
            </a:fld>
            <a:endParaRPr lang="es-ES" dirty="0"/>
          </a:p>
        </p:txBody>
      </p:sp>
    </p:spTree>
    <p:extLst>
      <p:ext uri="{BB962C8B-B14F-4D97-AF65-F5344CB8AC3E}">
        <p14:creationId xmlns:p14="http://schemas.microsoft.com/office/powerpoint/2010/main" val="2074846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marL="174708" indent="-174708">
              <a:spcBef>
                <a:spcPct val="0"/>
              </a:spcBef>
              <a:buFontTx/>
              <a:buChar char="-"/>
            </a:pPr>
            <a:r>
              <a:rPr lang="es-ES_tradnl" noProof="0" dirty="0" smtClean="0">
                <a:latin typeface="Calibri (Body)"/>
              </a:rPr>
              <a:t>Las zonas de bosque intacto se definen conforme a parámetros basados en criterios espaciales que podrían aplicarse de manera objetiva y sistemática en todo el territorio nacional. Cada país, de acuerdo con sus circunstancias específicas (por ejemplo, prácticas forestales), puede formular sus propias definiciones de bosque intacto.</a:t>
            </a:r>
          </a:p>
          <a:p>
            <a:pPr>
              <a:spcBef>
                <a:spcPct val="0"/>
              </a:spcBef>
            </a:pPr>
            <a:endParaRPr lang="es-ES_tradnl" noProof="0" dirty="0" smtClean="0">
              <a:latin typeface="Calibri (Body)"/>
            </a:endParaRPr>
          </a:p>
          <a:p>
            <a:pPr marL="174708" indent="-174708">
              <a:spcBef>
                <a:spcPct val="0"/>
              </a:spcBef>
              <a:buFontTx/>
              <a:buChar char="-"/>
            </a:pPr>
            <a:r>
              <a:rPr lang="es-ES_tradnl" noProof="0" dirty="0" smtClean="0">
                <a:latin typeface="Calibri (Body)"/>
              </a:rPr>
              <a:t>Estos criterios, con umbrales más amplios para la superficie mínima y la distancia de amortiguación, se han empleado para mapear zonas de bosque intacto en todo el mundo (www.intactforests.org).</a:t>
            </a:r>
          </a:p>
          <a:p>
            <a:pPr>
              <a:spcBef>
                <a:spcPct val="0"/>
              </a:spcBef>
            </a:pPr>
            <a:endParaRPr lang="es-ES_tradnl" noProof="0" dirty="0" smtClean="0">
              <a:latin typeface="Calibri (Body)"/>
            </a:endParaRPr>
          </a:p>
          <a:p>
            <a:pPr marL="174708" indent="-174708">
              <a:spcBef>
                <a:spcPct val="0"/>
              </a:spcBef>
              <a:buFontTx/>
              <a:buChar char="-"/>
            </a:pPr>
            <a:r>
              <a:rPr lang="es-ES_tradnl" noProof="0" dirty="0" smtClean="0">
                <a:latin typeface="Calibri (Body)"/>
              </a:rPr>
              <a:t>Los criterios pueden adaptarse al ámbito del país o al ecosistema. Por ejemplo, la extensión o el ancho mínimos de una zona de bosque intacto pueden ser menores para los ecosistemas de manglares. Cabe destacar que, empleando estos criterios, una zona de bosque no intacto permanecería en esa misma condición incluso por mucho tiempo después de finalizada la actividad humana, hasta la desaparición de los signos de la transformación generada por el hombre. </a:t>
            </a:r>
          </a:p>
          <a:p>
            <a:pPr>
              <a:spcBef>
                <a:spcPct val="0"/>
              </a:spcBef>
            </a:pPr>
            <a:endParaRPr lang="es-ES_tradnl" noProof="0" dirty="0" smtClean="0">
              <a:latin typeface="Calibri (Body)"/>
            </a:endParaRPr>
          </a:p>
          <a:p>
            <a:pPr>
              <a:spcBef>
                <a:spcPct val="0"/>
              </a:spcBef>
            </a:pPr>
            <a:r>
              <a:rPr lang="es-ES_tradnl" noProof="0" dirty="0" smtClean="0">
                <a:latin typeface="Calibri (Body)"/>
              </a:rPr>
              <a:t>Fuente:</a:t>
            </a:r>
          </a:p>
          <a:p>
            <a:pPr>
              <a:spcBef>
                <a:spcPct val="0"/>
              </a:spcBef>
            </a:pPr>
            <a:r>
              <a:rPr lang="es-ES_tradnl" noProof="0" dirty="0" smtClean="0">
                <a:latin typeface="Calibri (Body)"/>
              </a:rPr>
              <a:t>Potapov y otros, 2008. </a:t>
            </a:r>
          </a:p>
          <a:p>
            <a:pPr marL="174708" indent="-174708">
              <a:spcBef>
                <a:spcPct val="0"/>
              </a:spcBef>
              <a:buFontTx/>
              <a:buChar char="-"/>
            </a:pPr>
            <a:endParaRPr lang="es-ES_tradnl" noProof="0" dirty="0">
              <a:latin typeface="Calibri (Body)"/>
            </a:endParaRP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EC3530-017E-459B-A5B5-FF92278E2C8C}" type="slidenum">
              <a:rPr lang="en-GB"/>
              <a:pPr/>
              <a:t>41</a:t>
            </a:fld>
            <a:endParaRPr lang="es-ES" dirty="0"/>
          </a:p>
        </p:txBody>
      </p:sp>
    </p:spTree>
    <p:extLst>
      <p:ext uri="{BB962C8B-B14F-4D97-AF65-F5344CB8AC3E}">
        <p14:creationId xmlns:p14="http://schemas.microsoft.com/office/powerpoint/2010/main" val="2534004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r>
              <a:rPr lang="es-DO" noProof="0" dirty="0" smtClean="0">
                <a:latin typeface="Calibri (Body)"/>
              </a:rPr>
              <a:t>La distinción entre bosque intacto y no intacto permite contabilizar las pérdidas de carbono causadas por la degradación forestal, que se notifican como una conversión de bosque intacto a bosque no intacto. El proceso de degradación, por lo tanto, se contabiliza como uno de los tres cambios posibles ilustrados en </a:t>
            </a:r>
            <a:r>
              <a:rPr lang="es-DO" i="1" noProof="0" dirty="0" smtClean="0">
                <a:latin typeface="Calibri (Body)"/>
              </a:rPr>
              <a:t>Sourcebook</a:t>
            </a:r>
            <a:r>
              <a:rPr lang="es-DO" noProof="0" dirty="0" smtClean="0">
                <a:latin typeface="Calibri (Body)"/>
              </a:rPr>
              <a:t> de GOFC-GOLD (2014, gráfico 2.2.7): de i) bosques intactos a otro uso de la tierra, ii) bosques no intactos a otro uso de la tierra, y iii) bosques intactos a bosques no intactos.</a:t>
            </a:r>
          </a:p>
          <a:p>
            <a:pPr>
              <a:spcBef>
                <a:spcPct val="0"/>
              </a:spcBef>
              <a:buFontTx/>
              <a:buNone/>
            </a:pPr>
            <a:endParaRPr lang="es-DO" noProof="0" dirty="0" smtClean="0">
              <a:latin typeface="Calibri (Body)"/>
            </a:endParaRPr>
          </a:p>
          <a:p>
            <a:pPr>
              <a:spcBef>
                <a:spcPct val="0"/>
              </a:spcBef>
              <a:buFontTx/>
              <a:buNone/>
            </a:pPr>
            <a:r>
              <a:rPr lang="es-DO" noProof="0" dirty="0" smtClean="0">
                <a:latin typeface="Calibri (Body)"/>
              </a:rPr>
              <a:t>En particular, la emisión de carbono por degradación forestal para cada tipo de bosque consta de dos factores: i) la diferencia en contenido de carbono entre bosques intactos y no intactos y ii) la pérdida de superficie de bosque intacto durante el período de contabilización. Esta estrategia es totalmente compatible con el conjunto de reglas formuladas en la </a:t>
            </a:r>
            <a:r>
              <a:rPr lang="es-DO" i="1" noProof="0" dirty="0" smtClean="0">
                <a:latin typeface="Calibri (Body)"/>
              </a:rPr>
              <a:t>Orientación del IPCC sobre las buenas prácticas para UTCUTS </a:t>
            </a:r>
            <a:r>
              <a:rPr lang="es-DO" noProof="0" dirty="0" smtClean="0">
                <a:latin typeface="Calibri (Body)"/>
              </a:rPr>
              <a:t>y en las directrices del IPCC</a:t>
            </a:r>
            <a:r>
              <a:rPr lang="es-DO" baseline="0" noProof="0" dirty="0" smtClean="0">
                <a:latin typeface="Calibri (Body)"/>
              </a:rPr>
              <a:t> sobre agricultura, silvicultura y otros usos de la tierra (</a:t>
            </a:r>
            <a:r>
              <a:rPr lang="es-DO" noProof="0" dirty="0" smtClean="0">
                <a:latin typeface="Calibri (Body)"/>
              </a:rPr>
              <a:t>AFOLU) para el inciso "Tierras forestales que permanecen como tales”. </a:t>
            </a:r>
          </a:p>
          <a:p>
            <a:pPr>
              <a:spcBef>
                <a:spcPct val="0"/>
              </a:spcBef>
              <a:buFontTx/>
              <a:buChar char="-"/>
            </a:pPr>
            <a:endParaRPr lang="es-DO" noProof="0" dirty="0" smtClean="0">
              <a:latin typeface="Calibri (Body)"/>
            </a:endParaRPr>
          </a:p>
          <a:p>
            <a:pPr>
              <a:spcBef>
                <a:spcPct val="0"/>
              </a:spcBef>
              <a:buFontTx/>
              <a:buNone/>
            </a:pPr>
            <a:r>
              <a:rPr lang="es-DO" noProof="0" dirty="0" smtClean="0">
                <a:latin typeface="Calibri (Body)"/>
              </a:rPr>
              <a:t>Fuente:</a:t>
            </a:r>
          </a:p>
          <a:p>
            <a:pPr>
              <a:spcBef>
                <a:spcPct val="0"/>
              </a:spcBef>
              <a:buFontTx/>
              <a:buNone/>
            </a:pPr>
            <a:r>
              <a:rPr lang="es-DO" noProof="0" dirty="0" smtClean="0">
                <a:latin typeface="Calibri (Body)"/>
              </a:rPr>
              <a:t>Mollicone y otros, 2007. </a:t>
            </a:r>
            <a:endParaRPr lang="es-DO" noProof="0" dirty="0">
              <a:latin typeface="Calibri (Body)"/>
            </a:endParaRP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8D3DC9-821E-48DD-9204-7ED5A66D0F07}" type="slidenum">
              <a:rPr lang="en-GB"/>
              <a:pPr/>
              <a:t>42</a:t>
            </a:fld>
            <a:endParaRPr lang="es-ES" dirty="0"/>
          </a:p>
        </p:txBody>
      </p:sp>
    </p:spTree>
    <p:extLst>
      <p:ext uri="{BB962C8B-B14F-4D97-AF65-F5344CB8AC3E}">
        <p14:creationId xmlns:p14="http://schemas.microsoft.com/office/powerpoint/2010/main" val="383917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174708" indent="-174708">
              <a:spcBef>
                <a:spcPct val="0"/>
              </a:spcBef>
              <a:buFontTx/>
              <a:buChar char="-"/>
            </a:pPr>
            <a:r>
              <a:rPr lang="es-CL" noProof="0" dirty="0" smtClean="0">
                <a:latin typeface="Calibri (Body)"/>
              </a:rPr>
              <a:t>Esta matriz de cambio ilustra la aplicación del método bosque intacto/bosque no intacto al análisis de la contabilidad del carbono para los fines de REDD+. Los cambios que ocurren en las tierras forestales (dentro del recuadro delimitado en rojo) están contemplados en el mapeo de bosque intacto/bosque no intacto. Entre los procesos identificados en el marco de REDD+ se encuentran la conservación forestal, la gestión sostenible de bosques, la degradación forestal y el</a:t>
            </a:r>
            <a:r>
              <a:rPr lang="es-CL" baseline="0" noProof="0" dirty="0" smtClean="0">
                <a:latin typeface="Calibri (Body)"/>
              </a:rPr>
              <a:t> aumento </a:t>
            </a:r>
            <a:r>
              <a:rPr lang="es-CL" noProof="0" dirty="0" smtClean="0">
                <a:latin typeface="Calibri (Body)"/>
              </a:rPr>
              <a:t>de las reservas forestales de carbono (</a:t>
            </a:r>
            <a:r>
              <a:rPr kumimoji="0" lang="es-CL" sz="1200" b="0" i="0" u="none" strike="noStrike" cap="none" normalizeH="0" baseline="0" noProof="0" dirty="0" smtClean="0">
                <a:ln>
                  <a:noFill/>
                </a:ln>
                <a:solidFill>
                  <a:srgbClr val="004494"/>
                </a:solidFill>
                <a:effectLst/>
                <a:latin typeface="Verdana" pitchFamily="34" charset="0"/>
              </a:rPr>
              <a:t>regeneración</a:t>
            </a:r>
            <a:r>
              <a:rPr kumimoji="0" lang="es-CL" sz="1200" b="1" i="1" u="none" strike="noStrike" cap="none" normalizeH="0" baseline="0" noProof="0" dirty="0" smtClean="0">
                <a:ln>
                  <a:noFill/>
                </a:ln>
                <a:solidFill>
                  <a:srgbClr val="004494"/>
                </a:solidFill>
                <a:effectLst/>
                <a:latin typeface="Verdana" pitchFamily="34" charset="0"/>
              </a:rPr>
              <a:t> </a:t>
            </a:r>
            <a:r>
              <a:rPr lang="es-CL" noProof="0" dirty="0" smtClean="0">
                <a:latin typeface="Calibri (Body)"/>
              </a:rPr>
              <a:t>de bosques).</a:t>
            </a:r>
          </a:p>
          <a:p>
            <a:pPr marL="174708" indent="-174708">
              <a:spcBef>
                <a:spcPct val="0"/>
              </a:spcBef>
              <a:buFontTx/>
              <a:buChar char="-"/>
            </a:pPr>
            <a:endParaRPr lang="es-CL" noProof="0" dirty="0" smtClean="0">
              <a:latin typeface="Calibri (Body)"/>
            </a:endParaRPr>
          </a:p>
          <a:p>
            <a:pPr>
              <a:spcBef>
                <a:spcPct val="0"/>
              </a:spcBef>
            </a:pPr>
            <a:r>
              <a:rPr lang="es-CL" noProof="0" dirty="0" smtClean="0">
                <a:latin typeface="Calibri (Body)"/>
              </a:rPr>
              <a:t>Fuente:</a:t>
            </a:r>
          </a:p>
          <a:p>
            <a:pPr>
              <a:spcBef>
                <a:spcPct val="0"/>
              </a:spcBef>
            </a:pPr>
            <a:r>
              <a:rPr lang="es-CL" altLang="en-US" noProof="0" dirty="0" smtClean="0">
                <a:solidFill>
                  <a:srgbClr val="004494"/>
                </a:solidFill>
                <a:latin typeface="Calibri (Body)"/>
              </a:rPr>
              <a:t>Bucki y otros, 2012. </a:t>
            </a:r>
            <a:endParaRPr lang="es-CL" noProof="0" dirty="0" smtClean="0">
              <a:latin typeface="Calibri (Body)"/>
            </a:endParaRP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3D46EA-EAA7-4E45-BB52-8B2A353CC0CB}" type="slidenum">
              <a:rPr lang="en-GB"/>
              <a:pPr/>
              <a:t>43</a:t>
            </a:fld>
            <a:endParaRPr lang="es-ES" dirty="0"/>
          </a:p>
        </p:txBody>
      </p:sp>
    </p:spTree>
    <p:extLst>
      <p:ext uri="{BB962C8B-B14F-4D97-AF65-F5344CB8AC3E}">
        <p14:creationId xmlns:p14="http://schemas.microsoft.com/office/powerpoint/2010/main" val="370251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noProof="0" dirty="0" smtClean="0">
                <a:latin typeface="Calibri (Body)"/>
              </a:rPr>
              <a:t>Los </a:t>
            </a:r>
            <a:r>
              <a:rPr lang="es-CL" i="1" noProof="0" dirty="0" smtClean="0">
                <a:latin typeface="Calibri (Body)"/>
              </a:rPr>
              <a:t>cambios temporarios</a:t>
            </a:r>
            <a:r>
              <a:rPr lang="es-CL" noProof="0" dirty="0" smtClean="0">
                <a:latin typeface="Calibri (Body)"/>
              </a:rPr>
              <a:t> son un tema de debate. ¿Por qué se consideran degradación si el bosque se recupera en menos de cinco años? ¿Cuál es su importancia?</a:t>
            </a:r>
          </a:p>
          <a:p>
            <a:endParaRPr lang="es-CL" noProof="0" dirty="0" smtClean="0">
              <a:latin typeface="Calibri (Body)"/>
            </a:endParaRPr>
          </a:p>
          <a:p>
            <a:r>
              <a:rPr lang="es-CL" noProof="0" dirty="0" smtClean="0">
                <a:latin typeface="Calibri (Body)"/>
              </a:rPr>
              <a:t>Fuentes:</a:t>
            </a:r>
          </a:p>
          <a:p>
            <a:pPr defTabSz="931774" fontAlgn="base">
              <a:lnSpc>
                <a:spcPts val="2548"/>
              </a:lnSpc>
              <a:spcBef>
                <a:spcPts val="1223"/>
              </a:spcBef>
              <a:spcAft>
                <a:spcPct val="0"/>
              </a:spcAft>
              <a:buClr>
                <a:srgbClr val="EEECE1"/>
              </a:buClr>
              <a:buSzPct val="100000"/>
              <a:defRPr/>
            </a:pPr>
            <a:r>
              <a:rPr lang="es-CL" noProof="0" dirty="0" smtClean="0">
                <a:solidFill>
                  <a:prstClr val="black"/>
                </a:solidFill>
                <a:latin typeface="Calibri (Body)"/>
              </a:rPr>
              <a:t>Simula, 2009;</a:t>
            </a:r>
          </a:p>
          <a:p>
            <a:pPr defTabSz="931774" fontAlgn="base">
              <a:lnSpc>
                <a:spcPts val="2548"/>
              </a:lnSpc>
              <a:spcBef>
                <a:spcPts val="1223"/>
              </a:spcBef>
              <a:spcAft>
                <a:spcPct val="0"/>
              </a:spcAft>
              <a:buClr>
                <a:srgbClr val="EEECE1"/>
              </a:buClr>
              <a:buSzPct val="100000"/>
              <a:defRPr/>
            </a:pPr>
            <a:r>
              <a:rPr lang="es-CL" noProof="0" dirty="0" smtClean="0">
                <a:solidFill>
                  <a:prstClr val="black"/>
                </a:solidFill>
                <a:latin typeface="Calibri (Body)"/>
              </a:rPr>
              <a:t>Herold y otros, 2011. </a:t>
            </a:r>
            <a:endParaRPr lang="es-CL" noProof="0" dirty="0" smtClean="0">
              <a:latin typeface="Calibri (Body)"/>
            </a:endParaRPr>
          </a:p>
          <a:p>
            <a:pPr defTabSz="931774">
              <a:defRPr/>
            </a:pPr>
            <a:endParaRPr lang="es-CL" noProof="0" dirty="0" smtClean="0">
              <a:latin typeface="Calibri (Body)"/>
            </a:endParaRPr>
          </a:p>
          <a:p>
            <a:pPr defTabSz="931774">
              <a:defRPr/>
            </a:pPr>
            <a:endParaRPr lang="es-CL" noProof="0" dirty="0" smtClean="0">
              <a:latin typeface="Calibri (Body)"/>
            </a:endParaRPr>
          </a:p>
          <a:p>
            <a:endParaRPr lang="es-CL" noProof="0" dirty="0" smtClean="0"/>
          </a:p>
          <a:p>
            <a:endParaRPr lang="es-CL" noProof="0"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6</a:t>
            </a:fld>
            <a:endParaRPr lang="es-ES" dirty="0"/>
          </a:p>
        </p:txBody>
      </p:sp>
    </p:spTree>
    <p:extLst>
      <p:ext uri="{BB962C8B-B14F-4D97-AF65-F5344CB8AC3E}">
        <p14:creationId xmlns:p14="http://schemas.microsoft.com/office/powerpoint/2010/main" val="1508384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174708" indent="-174708">
              <a:spcBef>
                <a:spcPct val="0"/>
              </a:spcBef>
              <a:buFontTx/>
              <a:buChar char="-"/>
            </a:pPr>
            <a:r>
              <a:rPr lang="es-DO" noProof="0" dirty="0" smtClean="0">
                <a:latin typeface="Calibri (Body)"/>
              </a:rPr>
              <a:t>La adopción de la noción de "intacto" se debe, asimismo, a razones técnicas y prácticas. De conformidad con la práctica actual de la CMNUCC, las partes son responsables de identificar los</a:t>
            </a:r>
            <a:r>
              <a:rPr lang="es-DO" baseline="0" noProof="0" dirty="0" smtClean="0">
                <a:latin typeface="Calibri (Body)"/>
              </a:rPr>
              <a:t> </a:t>
            </a:r>
            <a:r>
              <a:rPr lang="es-DO" noProof="0" dirty="0" smtClean="0">
                <a:latin typeface="Calibri (Body)"/>
              </a:rPr>
              <a:t>bosques según la regla establecida de 10 %-100 % de cubierta arbórea.</a:t>
            </a:r>
          </a:p>
          <a:p>
            <a:pPr>
              <a:spcBef>
                <a:spcPct val="0"/>
              </a:spcBef>
            </a:pPr>
            <a:endParaRPr lang="es-DO" noProof="0" dirty="0" smtClean="0">
              <a:latin typeface="Calibri (Body)"/>
            </a:endParaRPr>
          </a:p>
          <a:p>
            <a:pPr marL="174708" indent="-174708">
              <a:spcBef>
                <a:spcPct val="0"/>
              </a:spcBef>
              <a:buFontTx/>
              <a:buChar char="-"/>
            </a:pPr>
            <a:r>
              <a:rPr lang="es-DO" noProof="0" dirty="0" smtClean="0">
                <a:latin typeface="Calibri (Body)"/>
              </a:rPr>
              <a:t>Cuando se evalúa la condición de dichas zonas forestales por medio de métodos de detección remota, puede emplearse el "enfoque negativo" para distinguir entre bosques intactos y no intactos. Las alteraciones (por ejemplo, la construcción de caminos) pueden detectarse con facilidad, mientras que la ausencia de evidencia visual de alteraciones puede tomarse como prueba de que lo que queda está intacto. Con las imágenes satelitales, es más fácil detectar inequívocamente</a:t>
            </a:r>
            <a:r>
              <a:rPr lang="es-DO" baseline="0" noProof="0" dirty="0" smtClean="0">
                <a:latin typeface="Calibri (Body)"/>
              </a:rPr>
              <a:t> las </a:t>
            </a:r>
            <a:r>
              <a:rPr lang="es-DO" noProof="0" dirty="0" smtClean="0">
                <a:latin typeface="Calibri (Body)"/>
              </a:rPr>
              <a:t>alteraciones que las características de los ecosistemas forestales, las que deberían determinarse si se aplicara el "enfoque positivo", esto</a:t>
            </a:r>
            <a:r>
              <a:rPr lang="es-DO" baseline="0" noProof="0" dirty="0" smtClean="0">
                <a:latin typeface="Calibri (Body)"/>
              </a:rPr>
              <a:t> es</a:t>
            </a:r>
            <a:r>
              <a:rPr lang="es-DO" noProof="0" dirty="0" smtClean="0">
                <a:latin typeface="Calibri (Body)"/>
              </a:rPr>
              <a:t>, si se buscara identificar el bosque intacto y luego establecer que el resto es bosque no intacto.</a:t>
            </a:r>
          </a:p>
          <a:p>
            <a:pPr>
              <a:spcBef>
                <a:spcPct val="0"/>
              </a:spcBef>
            </a:pPr>
            <a:endParaRPr lang="es-DO" noProof="0" dirty="0" smtClean="0">
              <a:latin typeface="Calibri (Body)"/>
            </a:endParaRPr>
          </a:p>
          <a:p>
            <a:pPr marL="174708" indent="-174708">
              <a:spcBef>
                <a:spcPct val="0"/>
              </a:spcBef>
              <a:buFontTx/>
              <a:buChar char="-"/>
            </a:pPr>
            <a:r>
              <a:rPr lang="es-DO" noProof="0" dirty="0" smtClean="0">
                <a:latin typeface="Calibri (Body)"/>
              </a:rPr>
              <a:t>Si se adopta este enfoque, las conversiones entre bosque intacto, bosque no intacto y otros usos de la tierra pueden medirse fácilmente en todo el mundo por medio de imágenes satelitales; en cambio, para las demás definiciones de bosques (por ejemplo, prístino, virgen, primario/secundario, etc.), las conversiones no siempre son mensurables. </a:t>
            </a:r>
            <a:endParaRPr lang="es-DO" noProof="0" dirty="0">
              <a:latin typeface="Calibri (Body)"/>
            </a:endParaRP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08C2EC-2C6D-4F08-9306-B2E363C54587}" type="slidenum">
              <a:rPr lang="en-GB"/>
              <a:pPr/>
              <a:t>44</a:t>
            </a:fld>
            <a:endParaRPr lang="es-ES" dirty="0"/>
          </a:p>
        </p:txBody>
      </p:sp>
    </p:spTree>
    <p:extLst>
      <p:ext uri="{BB962C8B-B14F-4D97-AF65-F5344CB8AC3E}">
        <p14:creationId xmlns:p14="http://schemas.microsoft.com/office/powerpoint/2010/main" val="99697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marL="174708" indent="-174708">
              <a:spcBef>
                <a:spcPct val="0"/>
              </a:spcBef>
              <a:buFontTx/>
              <a:buChar char="-"/>
            </a:pPr>
            <a:r>
              <a:rPr lang="" noProof="0" dirty="0" smtClean="0">
                <a:latin typeface="Calibri (Body)"/>
              </a:rPr>
              <a:t>Esta diapositiva muestra un ejemplo práctico de delimitación de zonas forestales en bosque intacto y no intacto a partir de imágenes satelitales de Landsat.</a:t>
            </a:r>
          </a:p>
          <a:p>
            <a:pPr marL="174708" indent="-174708">
              <a:spcBef>
                <a:spcPct val="0"/>
              </a:spcBef>
              <a:buFontTx/>
              <a:buChar char="-"/>
            </a:pPr>
            <a:r>
              <a:rPr lang="" noProof="0" dirty="0" smtClean="0">
                <a:latin typeface="Calibri (Body)"/>
              </a:rPr>
              <a:t>Las imágenes están tomadas de </a:t>
            </a:r>
            <a:r>
              <a:rPr lang="" i="1" noProof="0" dirty="0" smtClean="0">
                <a:latin typeface="Calibri (Body)"/>
              </a:rPr>
              <a:t>Sourcebook</a:t>
            </a:r>
            <a:r>
              <a:rPr lang="" noProof="0" dirty="0" smtClean="0">
                <a:latin typeface="Calibri (Body)"/>
              </a:rPr>
              <a:t> de </a:t>
            </a:r>
            <a:r>
              <a:rPr lang="" noProof="0" dirty="0" smtClean="0">
                <a:solidFill>
                  <a:srgbClr val="005172"/>
                </a:solidFill>
                <a:latin typeface="Calibri (Body)"/>
              </a:rPr>
              <a:t>GOFC-GOLD </a:t>
            </a:r>
            <a:r>
              <a:rPr lang="" noProof="0" dirty="0" smtClean="0">
                <a:latin typeface="Calibri (Body)"/>
              </a:rPr>
              <a:t>(2014), gráfico 2.2.8,</a:t>
            </a:r>
            <a:r>
              <a:rPr lang="" b="1" noProof="0" dirty="0" smtClean="0">
                <a:latin typeface="Calibri (Body)"/>
              </a:rPr>
              <a:t> “</a:t>
            </a:r>
            <a:r>
              <a:rPr lang="" noProof="0" dirty="0" smtClean="0">
                <a:latin typeface="Calibri (Body)"/>
              </a:rPr>
              <a:t>Forest Degradation Assessment in Papua New Guinea” (Evaluación de la degradación forestal en Papua Nueva Guinea). Las imágenes satelitales de Landsat a) y b) representan la misma zona territorial de la provincia de Gulf de Papua Nueva Guinea (PNG) y fueron obtenidas el 26/12/1988 y el 7/10/2002. En esa parte del territorio, solo hay bosque de tierras bajas. Las áreas cuadriculadas representan la totalidad de los bosques intactos en las fechas referidas. En este caso, se ha realizado una interpretación visual en pantalla para delimitar la zona de bosque intacto.</a:t>
            </a:r>
          </a:p>
          <a:p>
            <a:pPr marL="174708" indent="-174708">
              <a:spcBef>
                <a:spcPct val="0"/>
              </a:spcBef>
              <a:buFontTx/>
              <a:buChar char="-"/>
            </a:pPr>
            <a:r>
              <a:rPr lang="" noProof="0" dirty="0" smtClean="0">
                <a:latin typeface="Calibri (Body)"/>
              </a:rPr>
              <a:t>Para poder evaluar la pérdida de carbono por degradación forestal en esta parte del territorio, PNG podría notificar que, en 14 años, el 51 % del bosque intacto existente se ha transformado en tierras forestales no intactas. En consecuencia, la pérdida total de carbono debería ser equivalente a la pérdida de superficie de bosque intacto multiplicada por la diferencia en contenido de carbono entre las tierras forestales intactas y las no intactas. En este caso en particular, la deforestación (red de caminos) representa menos del 1 %. Superficie: ~20 km x 10 km</a:t>
            </a:r>
          </a:p>
          <a:p>
            <a:pPr>
              <a:spcBef>
                <a:spcPct val="0"/>
              </a:spcBef>
            </a:pPr>
            <a:endParaRPr lang="" noProof="0" dirty="0" smtClean="0">
              <a:latin typeface="Calibri (Body)"/>
            </a:endParaRPr>
          </a:p>
          <a:p>
            <a:pPr>
              <a:spcBef>
                <a:spcPct val="0"/>
              </a:spcBef>
            </a:pPr>
            <a:r>
              <a:rPr lang="" noProof="0" dirty="0" smtClean="0">
                <a:latin typeface="Calibri (Body)"/>
              </a:rPr>
              <a:t>Fuente:</a:t>
            </a:r>
          </a:p>
          <a:p>
            <a:pPr>
              <a:spcBef>
                <a:spcPct val="0"/>
              </a:spcBef>
            </a:pPr>
            <a:r>
              <a:rPr lang="" noProof="0" dirty="0" smtClean="0">
                <a:latin typeface="Calibri (Body)"/>
              </a:rPr>
              <a:t>Potapov y otros, 2008.</a:t>
            </a:r>
          </a:p>
          <a:p>
            <a:pPr marL="174708" indent="-174708">
              <a:spcBef>
                <a:spcPct val="0"/>
              </a:spcBef>
            </a:pPr>
            <a:endParaRPr lang="" noProof="0" dirty="0">
              <a:latin typeface="Calibri (Body)"/>
            </a:endParaRP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741D71-759F-42CE-99F2-E053D4123D46}" type="slidenum">
              <a:rPr lang="en-GB"/>
              <a:pPr/>
              <a:t>45</a:t>
            </a:fld>
            <a:endParaRPr lang="es-ES" dirty="0"/>
          </a:p>
        </p:txBody>
      </p:sp>
    </p:spTree>
    <p:extLst>
      <p:ext uri="{BB962C8B-B14F-4D97-AF65-F5344CB8AC3E}">
        <p14:creationId xmlns:p14="http://schemas.microsoft.com/office/powerpoint/2010/main" val="2483902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latin typeface="Calibri (Body)"/>
              </a:rPr>
              <a:t>Fuente:</a:t>
            </a:r>
            <a:endParaRPr lang="es-ES" dirty="0">
              <a:latin typeface="Calibri (Body)"/>
            </a:endParaRPr>
          </a:p>
          <a:p>
            <a:r>
              <a:rPr lang="en-US" dirty="0">
                <a:latin typeface="Calibri (Body)"/>
              </a:rPr>
              <a:t>Souza y Barreto, 2000.</a:t>
            </a:r>
            <a:endParaRPr lang="es-ES"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46</a:t>
            </a:fld>
            <a:endParaRPr lang="es-ES" dirty="0"/>
          </a:p>
        </p:txBody>
      </p:sp>
    </p:spTree>
    <p:extLst>
      <p:ext uri="{BB962C8B-B14F-4D97-AF65-F5344CB8AC3E}">
        <p14:creationId xmlns:p14="http://schemas.microsoft.com/office/powerpoint/2010/main" val="1719147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49</a:t>
            </a:fld>
            <a:endParaRPr lang="es-ES" dirty="0"/>
          </a:p>
        </p:txBody>
      </p:sp>
    </p:spTree>
    <p:extLst>
      <p:ext uri="{BB962C8B-B14F-4D97-AF65-F5344CB8AC3E}">
        <p14:creationId xmlns:p14="http://schemas.microsoft.com/office/powerpoint/2010/main" val="406205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REDD+:</a:t>
            </a:r>
            <a:r>
              <a:rPr lang="en-US" baseline="0" dirty="0" smtClean="0">
                <a:solidFill>
                  <a:prstClr val="black"/>
                </a:solidFill>
              </a:rPr>
              <a:t> </a:t>
            </a:r>
            <a:r>
              <a:rPr lang="es-ES_tradnl" sz="1200" kern="1200" baseline="0" dirty="0" smtClean="0">
                <a:solidFill>
                  <a:schemeClr val="tx1"/>
                </a:solidFill>
                <a:effectLst/>
                <a:latin typeface="+mn-lt"/>
                <a:ea typeface="+mn-ea"/>
                <a:cs typeface="+mn-cs"/>
              </a:rPr>
              <a:t>Re</a:t>
            </a:r>
            <a:r>
              <a:rPr lang="es-ES_tradnl" sz="1200" kern="1200" dirty="0" smtClean="0">
                <a:solidFill>
                  <a:schemeClr val="tx1"/>
                </a:solidFill>
                <a:effectLst/>
                <a:latin typeface="+mn-lt"/>
                <a:ea typeface="+mn-ea"/>
                <a:cs typeface="+mn-cs"/>
              </a:rPr>
              <a:t>ducción de las emisiones derivadas de la deforestación y la degradación de los bosques en los países en desarrollo; y función de la conservación, gestión sostenible de los bosques y aumento de las reservas forestales de carbono en los países en desarrollo.</a:t>
            </a:r>
            <a:endParaRPr lang="en-US" sz="1200" kern="1200" dirty="0" smtClean="0">
              <a:solidFill>
                <a:schemeClr val="tx1"/>
              </a:solidFill>
              <a:effectLst/>
              <a:latin typeface="+mn-lt"/>
              <a:ea typeface="+mn-ea"/>
              <a:cs typeface="+mn-cs"/>
            </a:endParaRPr>
          </a:p>
          <a:p>
            <a:pPr defTabSz="931774">
              <a:defRPr/>
            </a:pPr>
            <a:endParaRPr lang="en-US" dirty="0" smtClean="0">
              <a:solidFill>
                <a:prstClr val="black"/>
              </a:solidFill>
            </a:endParaRPr>
          </a:p>
          <a:p>
            <a:pPr defTabSz="931774">
              <a:defRPr/>
            </a:pPr>
            <a:r>
              <a:rPr lang="en-US" dirty="0" smtClean="0">
                <a:solidFill>
                  <a:prstClr val="black"/>
                </a:solidFill>
              </a:rPr>
              <a:t>Fuente</a:t>
            </a:r>
            <a:r>
              <a:rPr lang="en-US" dirty="0">
                <a:solidFill>
                  <a:prstClr val="black"/>
                </a:solidFill>
              </a:rPr>
              <a:t>:</a:t>
            </a:r>
          </a:p>
          <a:p>
            <a:pPr defTabSz="931774" fontAlgn="base">
              <a:lnSpc>
                <a:spcPts val="2548"/>
              </a:lnSpc>
              <a:spcBef>
                <a:spcPts val="1223"/>
              </a:spcBef>
              <a:spcAft>
                <a:spcPct val="0"/>
              </a:spcAft>
              <a:buClr>
                <a:srgbClr val="EEECE1"/>
              </a:buClr>
              <a:buSzPct val="100000"/>
              <a:defRPr/>
            </a:pPr>
            <a:r>
              <a:rPr lang="en-GB" dirty="0">
                <a:solidFill>
                  <a:prstClr val="black"/>
                </a:solidFill>
              </a:rPr>
              <a:t>CMNUCC, 2008. </a:t>
            </a:r>
            <a:endParaRPr lang="es-E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8</a:t>
            </a:fld>
            <a:endParaRPr lang="es-ES" dirty="0"/>
          </a:p>
        </p:txBody>
      </p:sp>
    </p:spTree>
    <p:extLst>
      <p:ext uri="{BB962C8B-B14F-4D97-AF65-F5344CB8AC3E}">
        <p14:creationId xmlns:p14="http://schemas.microsoft.com/office/powerpoint/2010/main" val="140786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latin typeface="Calibri (Body)"/>
              </a:rPr>
              <a:t>Ilustración conceptual (los datos no son reales) del impacto de los distintos tipos de degradación forestal en las reservas aéreas de carbono.</a:t>
            </a:r>
            <a:endParaRPr lang="es-ES" dirty="0">
              <a:latin typeface="Calibri (Body)"/>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10</a:t>
            </a:fld>
            <a:endParaRPr lang="es-ES" dirty="0"/>
          </a:p>
        </p:txBody>
      </p:sp>
    </p:spTree>
    <p:extLst>
      <p:ext uri="{BB962C8B-B14F-4D97-AF65-F5344CB8AC3E}">
        <p14:creationId xmlns:p14="http://schemas.microsoft.com/office/powerpoint/2010/main" val="42942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dirty="0" smtClean="0"/>
              <a:t>Fuente:</a:t>
            </a:r>
          </a:p>
          <a:p>
            <a:pPr defTabSz="931774">
              <a:defRPr/>
            </a:pPr>
            <a:r>
              <a:rPr lang="en-US" dirty="0">
                <a:solidFill>
                  <a:prstClr val="black"/>
                </a:solidFill>
              </a:rPr>
              <a:t>Hosonuma </a:t>
            </a:r>
            <a:r>
              <a:rPr lang="en-US" dirty="0" smtClean="0">
                <a:solidFill>
                  <a:prstClr val="black"/>
                </a:solidFill>
              </a:rPr>
              <a:t>y otros, 2012</a:t>
            </a:r>
            <a:r>
              <a:rPr lang="en-US" dirty="0">
                <a:solidFill>
                  <a:prstClr val="black"/>
                </a:solidFill>
              </a:rPr>
              <a:t>.</a:t>
            </a:r>
            <a:endParaRPr lang="es-ES" baseline="0" dirty="0" smtClean="0"/>
          </a:p>
          <a:p>
            <a:endParaRPr lang="es-ES" baseline="0" dirty="0" smtClean="0"/>
          </a:p>
          <a:p>
            <a:endParaRPr lang="es-E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11</a:t>
            </a:fld>
            <a:endParaRPr lang="es-ES" dirty="0"/>
          </a:p>
        </p:txBody>
      </p:sp>
    </p:spTree>
    <p:extLst>
      <p:ext uri="{BB962C8B-B14F-4D97-AF65-F5344CB8AC3E}">
        <p14:creationId xmlns:p14="http://schemas.microsoft.com/office/powerpoint/2010/main" val="28204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 noProof="0" dirty="0" smtClean="0">
                <a:solidFill>
                  <a:schemeClr val="accent6"/>
                </a:solidFill>
                <a:latin typeface="+mj-lt"/>
              </a:rPr>
              <a:t>Las amenazas pasibles de detección marginal son aquellas que solo pueden detectarse, al menos parcialmente, por medio de métodos de alta resolución o algoritmos de detección especializados cuyos costos son elevados, cuya implementación presenta dificultades técnicas y que solo están disponibles para superficies limitadas o específicas.</a:t>
            </a:r>
          </a:p>
          <a:p>
            <a:endParaRPr lang="" noProof="0" dirty="0" smtClean="0">
              <a:latin typeface="+mj-lt"/>
            </a:endParaRPr>
          </a:p>
          <a:p>
            <a:pPr defTabSz="931774">
              <a:defRPr/>
            </a:pPr>
            <a:r>
              <a:rPr lang="" noProof="0" dirty="0" smtClean="0">
                <a:solidFill>
                  <a:prstClr val="black"/>
                </a:solidFill>
                <a:latin typeface="+mj-lt"/>
              </a:rPr>
              <a:t>Fuente:</a:t>
            </a:r>
          </a:p>
          <a:p>
            <a:pPr defTabSz="931774">
              <a:defRPr/>
            </a:pPr>
            <a:r>
              <a:rPr lang="" noProof="0" dirty="0" err="1" smtClean="0">
                <a:latin typeface="+mj-lt"/>
              </a:rPr>
              <a:t>Laurance</a:t>
            </a:r>
            <a:r>
              <a:rPr lang="" noProof="0" dirty="0" smtClean="0">
                <a:latin typeface="+mj-lt"/>
              </a:rPr>
              <a:t> y </a:t>
            </a:r>
            <a:r>
              <a:rPr lang="" noProof="0" dirty="0" err="1" smtClean="0">
                <a:latin typeface="+mj-lt"/>
              </a:rPr>
              <a:t>Peres</a:t>
            </a:r>
            <a:r>
              <a:rPr lang="" noProof="0" dirty="0" smtClean="0">
                <a:latin typeface="+mj-lt"/>
              </a:rPr>
              <a:t>, 2006.</a:t>
            </a:r>
            <a:endParaRPr lang="" noProof="0" dirty="0">
              <a:latin typeface="+mj-lt"/>
            </a:endParaRPr>
          </a:p>
        </p:txBody>
      </p:sp>
      <p:sp>
        <p:nvSpPr>
          <p:cNvPr id="4" name="Slide Number Placeholder 3"/>
          <p:cNvSpPr>
            <a:spLocks noGrp="1"/>
          </p:cNvSpPr>
          <p:nvPr>
            <p:ph type="sldNum" sz="quarter" idx="10"/>
          </p:nvPr>
        </p:nvSpPr>
        <p:spPr/>
        <p:txBody>
          <a:bodyPr/>
          <a:lstStyle/>
          <a:p>
            <a:fld id="{02599C58-F26E-484C-B158-D7CF572B4912}" type="slidenum">
              <a:rPr lang="en-GB" smtClean="0"/>
              <a:pPr/>
              <a:t>12</a:t>
            </a:fld>
            <a:endParaRPr lang="es-ES" dirty="0"/>
          </a:p>
        </p:txBody>
      </p:sp>
    </p:spTree>
    <p:extLst>
      <p:ext uri="{BB962C8B-B14F-4D97-AF65-F5344CB8AC3E}">
        <p14:creationId xmlns:p14="http://schemas.microsoft.com/office/powerpoint/2010/main" val="282042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GB"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14</a:t>
            </a:fld>
            <a:endParaRPr lang="es-ES" dirty="0"/>
          </a:p>
        </p:txBody>
      </p:sp>
    </p:spTree>
    <p:extLst>
      <p:ext uri="{BB962C8B-B14F-4D97-AF65-F5344CB8AC3E}">
        <p14:creationId xmlns:p14="http://schemas.microsoft.com/office/powerpoint/2010/main" val="178707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02599C58-F26E-484C-B158-D7CF572B4912}" type="slidenum">
              <a:rPr lang="en-GB" smtClean="0"/>
              <a:pPr/>
              <a:t>15</a:t>
            </a:fld>
            <a:endParaRPr lang="es-ES" dirty="0"/>
          </a:p>
        </p:txBody>
      </p:sp>
    </p:spTree>
    <p:extLst>
      <p:ext uri="{BB962C8B-B14F-4D97-AF65-F5344CB8AC3E}">
        <p14:creationId xmlns:p14="http://schemas.microsoft.com/office/powerpoint/2010/main" val="67768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en-GB" dirty="0" err="1" smtClean="0"/>
              <a:t>Klik</a:t>
            </a:r>
            <a:r>
              <a:rPr lang="en-GB" dirty="0" smtClean="0"/>
              <a:t> </a:t>
            </a:r>
            <a:r>
              <a:rPr lang="en-GB" dirty="0" err="1" smtClean="0"/>
              <a:t>om</a:t>
            </a:r>
            <a:r>
              <a:rPr lang="en-GB" dirty="0" smtClean="0"/>
              <a:t> de </a:t>
            </a:r>
            <a:r>
              <a:rPr lang="en-GB" dirty="0" err="1" smtClean="0"/>
              <a:t>stijl</a:t>
            </a:r>
            <a:r>
              <a:rPr lang="en-GB" dirty="0" smtClean="0"/>
              <a:t> </a:t>
            </a:r>
            <a:r>
              <a:rPr lang="en-GB" dirty="0" err="1" smtClean="0"/>
              <a:t>te</a:t>
            </a:r>
            <a:r>
              <a:rPr lang="en-GB" dirty="0" smtClean="0"/>
              <a:t> </a:t>
            </a:r>
            <a:r>
              <a:rPr lang="en-GB" dirty="0" err="1" smtClean="0"/>
              <a:t>bewerken</a:t>
            </a:r>
            <a:endParaRPr lang="en-GB" dirty="0"/>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5" name="Tijdelijke aanduiding voor tekst 4"/>
          <p:cNvSpPr>
            <a:spLocks noGrp="1"/>
          </p:cNvSpPr>
          <p:nvPr>
            <p:ph type="body" sz="quarter" idx="18" hasCustomPrompt="1"/>
          </p:nvPr>
        </p:nvSpPr>
        <p:spPr bwMode="auto">
          <a:xfrm>
            <a:off x="478633"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Datum, Auteursnaam</a:t>
            </a:r>
            <a:endParaRPr kumimoji="0" lang="en-GB"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4239833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extLst>
      <p:ext uri="{BB962C8B-B14F-4D97-AF65-F5344CB8AC3E}">
        <p14:creationId xmlns:p14="http://schemas.microsoft.com/office/powerpoint/2010/main" val="41072349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en-GB" smtClean="0"/>
              <a:t>Klik om de modelstijl</a:t>
            </a:r>
            <a:endParaRPr lang="en-GB" dirty="0"/>
          </a:p>
        </p:txBody>
      </p:sp>
    </p:spTree>
    <p:extLst>
      <p:ext uri="{BB962C8B-B14F-4D97-AF65-F5344CB8AC3E}">
        <p14:creationId xmlns:p14="http://schemas.microsoft.com/office/powerpoint/2010/main" val="27910310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Tree>
    <p:extLst>
      <p:ext uri="{BB962C8B-B14F-4D97-AF65-F5344CB8AC3E}">
        <p14:creationId xmlns:p14="http://schemas.microsoft.com/office/powerpoint/2010/main" val="24326276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2" name="Titel 1"/>
          <p:cNvSpPr>
            <a:spLocks noGrp="1"/>
          </p:cNvSpPr>
          <p:nvPr>
            <p:ph type="title"/>
          </p:nvPr>
        </p:nvSpPr>
        <p:spPr>
          <a:xfrm>
            <a:off x="491642" y="230187"/>
            <a:ext cx="8442796" cy="838800"/>
          </a:xfrm>
        </p:spPr>
        <p:txBody>
          <a:bodyPr/>
          <a:lstStyle/>
          <a:p>
            <a:r>
              <a:rPr lang="en-GB" smtClean="0"/>
              <a:t>Klik om de stijl te bewerken</a:t>
            </a:r>
            <a:endParaRPr lang="en-GB" dirty="0"/>
          </a:p>
        </p:txBody>
      </p:sp>
    </p:spTree>
    <p:extLst>
      <p:ext uri="{BB962C8B-B14F-4D97-AF65-F5344CB8AC3E}">
        <p14:creationId xmlns:p14="http://schemas.microsoft.com/office/powerpoint/2010/main" val="21780158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Tree>
    <p:extLst>
      <p:ext uri="{BB962C8B-B14F-4D97-AF65-F5344CB8AC3E}">
        <p14:creationId xmlns:p14="http://schemas.microsoft.com/office/powerpoint/2010/main" val="27044709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smtClean="0"/>
              <a:t>Klik om de stijl te bewerken</a:t>
            </a:r>
            <a:endParaRPr lang="en-GB" dirty="0"/>
          </a:p>
        </p:txBody>
      </p:sp>
    </p:spTree>
    <p:extLst>
      <p:ext uri="{BB962C8B-B14F-4D97-AF65-F5344CB8AC3E}">
        <p14:creationId xmlns:p14="http://schemas.microsoft.com/office/powerpoint/2010/main" val="9266283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5829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dirty="0"/>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41613773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en-GB" smtClean="0"/>
              <a:t>Klik om de stijl te bewerken</a:t>
            </a:r>
            <a:endParaRPr lang="en-GB" dirty="0"/>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1369337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Tree>
    <p:extLst>
      <p:ext uri="{BB962C8B-B14F-4D97-AF65-F5344CB8AC3E}">
        <p14:creationId xmlns:p14="http://schemas.microsoft.com/office/powerpoint/2010/main" val="3203450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smtClean="0"/>
              <a:t>Klik om de stijl te bewerken</a:t>
            </a:r>
            <a:endParaRPr lang="en-GB" dirty="0"/>
          </a:p>
        </p:txBody>
      </p:sp>
      <p:sp>
        <p:nvSpPr>
          <p:cNvPr id="3" name="Tijdelijke aanduiding voor tekst 6"/>
          <p:cNvSpPr>
            <a:spLocks noGrp="1"/>
          </p:cNvSpPr>
          <p:nvPr>
            <p:ph type="body" sz="quarter" idx="10"/>
          </p:nvPr>
        </p:nvSpPr>
        <p:spPr>
          <a:xfrm>
            <a:off x="421200" y="1520042"/>
            <a:ext cx="8521188" cy="4404807"/>
          </a:xfrm>
        </p:spPr>
        <p:txBody>
          <a:bodyPr/>
          <a:lstStyle>
            <a:lvl2pPr>
              <a:buClr>
                <a:schemeClr val="bg2"/>
              </a:buClr>
              <a:defRPr/>
            </a:lvl2p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Tree>
    <p:extLst>
      <p:ext uri="{BB962C8B-B14F-4D97-AF65-F5344CB8AC3E}">
        <p14:creationId xmlns:p14="http://schemas.microsoft.com/office/powerpoint/2010/main" val="2403301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en-GB" smtClean="0"/>
              <a:t>Klik om de stijl te bewerken</a:t>
            </a:r>
            <a:endParaRPr lang="en-GB" dirty="0"/>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tx1"/>
                </a:solidFill>
              </a:defRPr>
            </a:lvl1pPr>
          </a:lstStyle>
          <a:p>
            <a:pPr lvl="0"/>
            <a:r>
              <a:rPr lang="en-GB" smtClean="0"/>
              <a:t>Klik om de modelstijlen te bewerken</a:t>
            </a:r>
            <a:endParaRPr lang="en-GB" dirty="0" smtClean="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
        <p:nvSpPr>
          <p:cNvPr id="9" name="Rechthoek 8"/>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smtClean="0">
                <a:solidFill>
                  <a:schemeClr val="accent3"/>
                </a:solidFill>
              </a:rPr>
              <a:t>Espacio para logo de socios </a:t>
            </a:r>
            <a:r>
              <a:rPr dirty="0"/>
              <a:t/>
            </a:r>
            <a:br>
              <a:rPr dirty="0"/>
            </a:br>
            <a:r>
              <a:rPr lang="en-GB" sz="800" baseline="0" dirty="0" smtClean="0">
                <a:solidFill>
                  <a:schemeClr val="accent3"/>
                </a:solidFill>
              </a:rPr>
              <a:t>(ubicar una figura blanca detrás del logo para ocultar este texto y contorno)</a:t>
            </a:r>
            <a:endParaRPr lang="es-ES" sz="800" dirty="0">
              <a:solidFill>
                <a:schemeClr val="accent3"/>
              </a:solidFill>
            </a:endParaRPr>
          </a:p>
        </p:txBody>
      </p:sp>
    </p:spTree>
    <p:extLst>
      <p:ext uri="{BB962C8B-B14F-4D97-AF65-F5344CB8AC3E}">
        <p14:creationId xmlns:p14="http://schemas.microsoft.com/office/powerpoint/2010/main" val="39112640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4F8555A-1938-E348-955B-7C9340586144}" type="datetimeFigureOut">
              <a:rPr lang="en-US" smtClean="0"/>
              <a:pPr/>
              <a:t>6/25/2015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9BE04AD-A932-0D4C-9077-984D50E7080F}" type="slidenum">
              <a:rPr lang="en-US" smtClean="0"/>
              <a:pPr/>
              <a:t>‹#›</a:t>
            </a:fld>
            <a:endParaRPr lang="en-US" dirty="0"/>
          </a:p>
        </p:txBody>
      </p:sp>
    </p:spTree>
    <p:extLst>
      <p:ext uri="{BB962C8B-B14F-4D97-AF65-F5344CB8AC3E}">
        <p14:creationId xmlns:p14="http://schemas.microsoft.com/office/powerpoint/2010/main" val="221364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Tree>
    <p:extLst>
      <p:ext uri="{BB962C8B-B14F-4D97-AF65-F5344CB8AC3E}">
        <p14:creationId xmlns:p14="http://schemas.microsoft.com/office/powerpoint/2010/main" val="12704931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smtClean="0"/>
              <a:t>Klik op het pictogram als u een afbeelding wilt toevoegen</a:t>
            </a:r>
            <a:endParaRPr lang="nl-NL" noProof="0"/>
          </a:p>
        </p:txBody>
      </p:sp>
    </p:spTree>
    <p:extLst>
      <p:ext uri="{BB962C8B-B14F-4D97-AF65-F5344CB8AC3E}">
        <p14:creationId xmlns:p14="http://schemas.microsoft.com/office/powerpoint/2010/main" val="32950174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895406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en-GB" smtClean="0"/>
              <a:t>Klik om de modelstijlen te bewerken</a:t>
            </a:r>
          </a:p>
          <a:p>
            <a:pPr lvl="1"/>
            <a:r>
              <a:rPr lang="en-GB" smtClean="0"/>
              <a:t>Tweede niveau</a:t>
            </a:r>
          </a:p>
          <a:p>
            <a:pPr lvl="2"/>
            <a:r>
              <a:rPr lang="en-GB" smtClean="0"/>
              <a:t>Derde niveau</a:t>
            </a:r>
            <a:endParaRPr lang="en-GB" dirty="0" smtClean="0"/>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a:p>
        </p:txBody>
      </p:sp>
    </p:spTree>
    <p:extLst>
      <p:ext uri="{BB962C8B-B14F-4D97-AF65-F5344CB8AC3E}">
        <p14:creationId xmlns:p14="http://schemas.microsoft.com/office/powerpoint/2010/main" val="1628394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a:p>
        </p:txBody>
      </p:sp>
    </p:spTree>
    <p:extLst>
      <p:ext uri="{BB962C8B-B14F-4D97-AF65-F5344CB8AC3E}">
        <p14:creationId xmlns:p14="http://schemas.microsoft.com/office/powerpoint/2010/main" val="460759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Klik om de stijl te bewerken</a:t>
            </a:r>
            <a:endParaRPr lang="en-GB" dirty="0"/>
          </a:p>
        </p:txBody>
      </p:sp>
    </p:spTree>
    <p:extLst>
      <p:ext uri="{BB962C8B-B14F-4D97-AF65-F5344CB8AC3E}">
        <p14:creationId xmlns:p14="http://schemas.microsoft.com/office/powerpoint/2010/main" val="32035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smtClean="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a:ln>
                <a:noFill/>
              </a:ln>
              <a:solidFill>
                <a:sysClr val="windowText" lastClr="000000"/>
              </a:solidFill>
              <a:effectLst/>
              <a:uLnTx/>
              <a:uFillTx/>
            </a:endParaRPr>
          </a:p>
        </p:txBody>
      </p:sp>
      <p:sp>
        <p:nvSpPr>
          <p:cNvPr id="11" name="Titel 10"/>
          <p:cNvSpPr>
            <a:spLocks noGrp="1"/>
          </p:cNvSpPr>
          <p:nvPr>
            <p:ph type="title"/>
          </p:nvPr>
        </p:nvSpPr>
        <p:spPr>
          <a:xfrm>
            <a:off x="491642" y="230187"/>
            <a:ext cx="8442796" cy="838800"/>
          </a:xfrm>
        </p:spPr>
        <p:txBody>
          <a:bodyPr/>
          <a:lstStyle/>
          <a:p>
            <a:r>
              <a:rPr lang="en-GB" smtClean="0"/>
              <a:t>Klik om de stijl te bewerken</a:t>
            </a:r>
            <a:endParaRPr lang="en-GB" dirty="0"/>
          </a:p>
        </p:txBody>
      </p:sp>
      <p:sp>
        <p:nvSpPr>
          <p:cNvPr id="14" name="Tijdelijke aanduiding voor tekst 4"/>
          <p:cNvSpPr>
            <a:spLocks noGrp="1"/>
          </p:cNvSpPr>
          <p:nvPr>
            <p:ph type="body" sz="quarter" idx="22" hasCustomPrompt="1"/>
          </p:nvPr>
        </p:nvSpPr>
        <p:spPr bwMode="auto">
          <a:xfrm>
            <a:off x="485775" y="1616400"/>
            <a:ext cx="8447088" cy="371475"/>
          </a:xfrm>
          <a:prstGeom prst="rect">
            <a:avLst/>
          </a:prstGeom>
          <a:noFill/>
          <a:ln>
            <a:noFill/>
          </a:ln>
          <a:extLst/>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Ondertitel</a:t>
            </a:r>
            <a:endParaRPr kumimoji="0" lang="en-GB" sz="1800" b="0" i="0" u="none" strike="noStrike" kern="0" cap="none" spc="0" normalizeH="0" baseline="0" noProof="0" dirty="0" smtClean="0">
              <a:ln>
                <a:noFill/>
              </a:ln>
              <a:solidFill>
                <a:srgbClr val="FFFFFF"/>
              </a:solidFill>
              <a:effectLst/>
              <a:uLnTx/>
              <a:uFillTx/>
            </a:endParaRPr>
          </a:p>
        </p:txBody>
      </p:sp>
      <p:sp>
        <p:nvSpPr>
          <p:cNvPr id="15" name="Tijdelijke aanduiding voor tekst 4"/>
          <p:cNvSpPr>
            <a:spLocks noGrp="1"/>
          </p:cNvSpPr>
          <p:nvPr>
            <p:ph type="body" sz="quarter" idx="23" hasCustomPrompt="1"/>
          </p:nvPr>
        </p:nvSpPr>
        <p:spPr bwMode="auto">
          <a:xfrm>
            <a:off x="476251" y="2262386"/>
            <a:ext cx="8447087" cy="371475"/>
          </a:xfrm>
          <a:prstGeom prst="rect">
            <a:avLst/>
          </a:prstGeom>
          <a:noFill/>
          <a:ln>
            <a:noFill/>
          </a:ln>
          <a:extLst/>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FFFFFF"/>
                </a:solidFill>
                <a:effectLst/>
                <a:uLnTx/>
                <a:uFillTx/>
              </a:rPr>
              <a:t>Datum, Auteursnaam</a:t>
            </a:r>
            <a:endParaRPr kumimoji="0" lang="en-GB" sz="1800" b="0" i="0" u="none" strike="noStrike" kern="0" cap="none" spc="0" normalizeH="0" baseline="0" noProof="0" dirty="0" smtClean="0">
              <a:ln>
                <a:noFill/>
              </a:ln>
              <a:solidFill>
                <a:srgbClr val="FFFFFF"/>
              </a:solidFill>
              <a:effectLst/>
              <a:uLnTx/>
              <a:uFillTx/>
            </a:endParaRPr>
          </a:p>
        </p:txBody>
      </p:sp>
      <p:sp>
        <p:nvSpPr>
          <p:cNvPr id="13" name="Rechthoek 12"/>
          <p:cNvSpPr/>
          <p:nvPr userDrawn="1"/>
        </p:nvSpPr>
        <p:spPr>
          <a:xfrm>
            <a:off x="3800901" y="6127845"/>
            <a:ext cx="5141487" cy="614149"/>
          </a:xfrm>
          <a:prstGeom prst="rect">
            <a:avLst/>
          </a:prstGeom>
          <a:solidFill>
            <a:schemeClr val="bg1"/>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GB" sz="1000" dirty="0" smtClean="0">
                <a:solidFill>
                  <a:schemeClr val="accent3"/>
                </a:solidFill>
              </a:rPr>
              <a:t>Espacio para logo de socios </a:t>
            </a:r>
            <a:r>
              <a:rPr dirty="0"/>
              <a:t/>
            </a:r>
            <a:br>
              <a:rPr dirty="0"/>
            </a:br>
            <a:r>
              <a:rPr lang="en-GB" sz="800" baseline="0" dirty="0" smtClean="0">
                <a:solidFill>
                  <a:schemeClr val="accent3"/>
                </a:solidFill>
              </a:rPr>
              <a:t>(ubicar una figura blanca detrás del logo para ocultar este texto y contorno)</a:t>
            </a:r>
            <a:endParaRPr lang="es-ES" sz="800" dirty="0">
              <a:solidFill>
                <a:schemeClr val="accent3"/>
              </a:solidFill>
            </a:endParaRPr>
          </a:p>
        </p:txBody>
      </p:sp>
    </p:spTree>
    <p:extLst>
      <p:ext uri="{BB962C8B-B14F-4D97-AF65-F5344CB8AC3E}">
        <p14:creationId xmlns:p14="http://schemas.microsoft.com/office/powerpoint/2010/main" val="38645169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23" cstate="prin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a:extLst/>
        </p:spPr>
        <p:txBody>
          <a:bodyPr vert="horz" wrap="square" lIns="18000" tIns="0" rIns="91440" bIns="324000" numCol="1" anchor="t" anchorCtr="0" compatLnSpc="1">
            <a:prstTxWarp prst="textNoShape">
              <a:avLst/>
            </a:prstTxWarp>
            <a:spAutoFit/>
          </a:bodyPr>
          <a:lstStyle/>
          <a:p>
            <a:pPr lvl="0"/>
            <a:r>
              <a:rPr lang="en-GB" smtClean="0"/>
              <a:t>Klik om de stijl te bewerken</a:t>
            </a:r>
            <a:endParaRPr lang="en-GB" dirty="0" smtClean="0"/>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err="1" smtClean="0"/>
              <a:t>Klik</a:t>
            </a:r>
            <a:r>
              <a:rPr lang="en-GB" dirty="0" smtClean="0"/>
              <a:t> </a:t>
            </a:r>
            <a:r>
              <a:rPr lang="en-GB" dirty="0" err="1" smtClean="0"/>
              <a:t>om</a:t>
            </a:r>
            <a:r>
              <a:rPr lang="en-GB" dirty="0" smtClean="0"/>
              <a:t> de </a:t>
            </a:r>
            <a:r>
              <a:rPr lang="en-GB" dirty="0" err="1" smtClean="0"/>
              <a:t>modelstijlen</a:t>
            </a:r>
            <a:r>
              <a:rPr lang="en-GB" dirty="0" smtClean="0"/>
              <a:t> </a:t>
            </a:r>
            <a:r>
              <a:rPr lang="en-GB" dirty="0" err="1" smtClean="0"/>
              <a:t>te</a:t>
            </a:r>
            <a:r>
              <a:rPr lang="en-GB" dirty="0" smtClean="0"/>
              <a:t>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smtClean="0"/>
          </a:p>
          <a:p>
            <a:pPr lvl="4"/>
            <a:endParaRPr lang="en-GB" dirty="0" smtClean="0"/>
          </a:p>
        </p:txBody>
      </p:sp>
      <p:sp>
        <p:nvSpPr>
          <p:cNvPr id="7" name="Rectangle 6"/>
          <p:cNvSpPr/>
          <p:nvPr userDrawn="1"/>
        </p:nvSpPr>
        <p:spPr>
          <a:xfrm>
            <a:off x="301647" y="6141730"/>
            <a:ext cx="2902688" cy="57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8" name="TextBox 7"/>
          <p:cNvSpPr txBox="1"/>
          <p:nvPr userDrawn="1"/>
        </p:nvSpPr>
        <p:spPr>
          <a:xfrm>
            <a:off x="886438" y="6013432"/>
            <a:ext cx="8190546" cy="784830"/>
          </a:xfrm>
          <a:prstGeom prst="rect">
            <a:avLst/>
          </a:prstGeom>
          <a:noFill/>
        </p:spPr>
        <p:txBody>
          <a:bodyPr wrap="square" rtlCol="0">
            <a:spAutoFit/>
          </a:bodyPr>
          <a:lstStyle/>
          <a:p>
            <a:pPr>
              <a:lnSpc>
                <a:spcPts val="1800"/>
              </a:lnSpc>
            </a:pPr>
            <a:r>
              <a:rPr lang="" sz="1400" i="1" noProof="0" dirty="0" smtClean="0">
                <a:solidFill>
                  <a:schemeClr val="accent6">
                    <a:lumMod val="50000"/>
                    <a:lumOff val="50000"/>
                  </a:schemeClr>
                </a:solidFill>
                <a:latin typeface="Calibri" panose="020F0502020204030204" pitchFamily="34" charset="0"/>
              </a:rPr>
              <a:t>Módulo 2.2: Seguimiento</a:t>
            </a:r>
            <a:r>
              <a:rPr lang="" sz="1400" i="1" baseline="0" noProof="0" dirty="0" smtClean="0">
                <a:solidFill>
                  <a:schemeClr val="accent6">
                    <a:lumMod val="50000"/>
                    <a:lumOff val="50000"/>
                  </a:schemeClr>
                </a:solidFill>
                <a:latin typeface="Calibri" panose="020F0502020204030204" pitchFamily="34" charset="0"/>
              </a:rPr>
              <a:t> </a:t>
            </a:r>
            <a:r>
              <a:rPr lang="" sz="1400" i="1" noProof="0" dirty="0" smtClean="0">
                <a:solidFill>
                  <a:schemeClr val="accent6">
                    <a:lumMod val="50000"/>
                    <a:lumOff val="50000"/>
                  </a:schemeClr>
                </a:solidFill>
                <a:latin typeface="Calibri" panose="020F0502020204030204" pitchFamily="34" charset="0"/>
              </a:rPr>
              <a:t>de los datos de actividad </a:t>
            </a:r>
            <a:r>
              <a:rPr lang="" sz="1400" i="1" baseline="0" noProof="0" dirty="0" smtClean="0">
                <a:solidFill>
                  <a:schemeClr val="accent6">
                    <a:lumMod val="50000"/>
                    <a:lumOff val="50000"/>
                  </a:schemeClr>
                </a:solidFill>
                <a:latin typeface="Calibri" panose="020F0502020204030204" pitchFamily="34" charset="0"/>
              </a:rPr>
              <a:t>en </a:t>
            </a:r>
            <a:r>
              <a:rPr lang="" sz="1400" i="1" noProof="0" dirty="0" smtClean="0">
                <a:solidFill>
                  <a:schemeClr val="accent6">
                    <a:lumMod val="50000"/>
                    <a:lumOff val="50000"/>
                  </a:schemeClr>
                </a:solidFill>
                <a:latin typeface="Calibri" panose="020F0502020204030204" pitchFamily="34" charset="0"/>
              </a:rPr>
              <a:t>bosques que continúan siendo bosques (incluida</a:t>
            </a:r>
            <a:r>
              <a:rPr lang="" sz="1400" i="1" baseline="0" noProof="0" dirty="0" smtClean="0">
                <a:solidFill>
                  <a:schemeClr val="accent6">
                    <a:lumMod val="50000"/>
                    <a:lumOff val="50000"/>
                  </a:schemeClr>
                </a:solidFill>
                <a:latin typeface="Calibri" panose="020F0502020204030204" pitchFamily="34" charset="0"/>
              </a:rPr>
              <a:t> la </a:t>
            </a:r>
            <a:r>
              <a:rPr lang="" sz="1400" i="1" noProof="0" dirty="0" smtClean="0">
                <a:solidFill>
                  <a:schemeClr val="accent6">
                    <a:lumMod val="50000"/>
                    <a:lumOff val="50000"/>
                  </a:schemeClr>
                </a:solidFill>
                <a:latin typeface="Calibri" panose="020F0502020204030204" pitchFamily="34" charset="0"/>
              </a:rPr>
              <a:t>degradación forestal)</a:t>
            </a:r>
          </a:p>
          <a:p>
            <a:pPr marL="0" marR="0" indent="0" algn="l" defTabSz="914400" rtl="0" eaLnBrk="1" fontAlgn="base" latinLnBrk="0" hangingPunct="1">
              <a:lnSpc>
                <a:spcPts val="1800"/>
              </a:lnSpc>
              <a:spcBef>
                <a:spcPct val="0"/>
              </a:spcBef>
              <a:spcAft>
                <a:spcPct val="0"/>
              </a:spcAft>
              <a:buClrTx/>
              <a:buSzTx/>
              <a:buFontTx/>
              <a:buNone/>
              <a:tabLst/>
              <a:defRPr/>
            </a:pPr>
            <a:r>
              <a:rPr lang="" sz="1400" i="1" noProof="0" dirty="0" smtClean="0">
                <a:solidFill>
                  <a:schemeClr val="accent6">
                    <a:lumMod val="50000"/>
                    <a:lumOff val="50000"/>
                  </a:schemeClr>
                </a:solidFill>
                <a:latin typeface="Calibri" panose="020F0502020204030204" pitchFamily="34" charset="0"/>
              </a:rPr>
              <a:t>Material de capacitación sobre REDD+ de GOFC-GOLD, Universidad de </a:t>
            </a:r>
            <a:r>
              <a:rPr lang="" sz="1400" i="1" noProof="0" dirty="0" err="1" smtClean="0">
                <a:solidFill>
                  <a:schemeClr val="accent6">
                    <a:lumMod val="50000"/>
                    <a:lumOff val="50000"/>
                  </a:schemeClr>
                </a:solidFill>
                <a:latin typeface="Calibri" panose="020F0502020204030204" pitchFamily="34" charset="0"/>
              </a:rPr>
              <a:t>Wageningen</a:t>
            </a:r>
            <a:r>
              <a:rPr lang="" sz="1400" i="1" noProof="0" dirty="0" smtClean="0">
                <a:solidFill>
                  <a:schemeClr val="accent6">
                    <a:lumMod val="50000"/>
                    <a:lumOff val="50000"/>
                  </a:schemeClr>
                </a:solidFill>
                <a:latin typeface="Calibri" panose="020F0502020204030204" pitchFamily="34" charset="0"/>
              </a:rPr>
              <a:t>, FCPF del Banco Mundial</a:t>
            </a:r>
          </a:p>
        </p:txBody>
      </p:sp>
      <p:sp>
        <p:nvSpPr>
          <p:cNvPr id="9" name="Chevron 8"/>
          <p:cNvSpPr/>
          <p:nvPr userDrawn="1"/>
        </p:nvSpPr>
        <p:spPr>
          <a:xfrm>
            <a:off x="460880" y="6198880"/>
            <a:ext cx="425558" cy="179648"/>
          </a:xfrm>
          <a:prstGeom prst="chevron">
            <a:avLst/>
          </a:prstGeom>
          <a:solidFill>
            <a:schemeClr val="accent1">
              <a:lumMod val="40000"/>
              <a:lumOff val="60000"/>
            </a:schemeClr>
          </a:solidFill>
          <a:ln>
            <a:solidFill>
              <a:schemeClr val="accent1">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userDrawn="1"/>
        </p:nvSpPr>
        <p:spPr>
          <a:xfrm>
            <a:off x="8355699" y="6229833"/>
            <a:ext cx="561976" cy="297389"/>
          </a:xfrm>
          <a:prstGeom prst="rect">
            <a:avLst/>
          </a:prstGeom>
          <a:noFill/>
        </p:spPr>
        <p:txBody>
          <a:bodyPr wrap="square" rtlCol="0">
            <a:spAutoFit/>
          </a:bodyPr>
          <a:lstStyle/>
          <a:p>
            <a:pPr>
              <a:lnSpc>
                <a:spcPts val="1800"/>
              </a:lnSpc>
            </a:pPr>
            <a:fld id="{523FA82C-FC15-4F8C-9865-B5B8DD09C3CB}" type="slidenum">
              <a:rPr lang="en-GB" sz="1200" smtClean="0">
                <a:solidFill>
                  <a:schemeClr val="accent2">
                    <a:lumMod val="75000"/>
                  </a:schemeClr>
                </a:solidFill>
                <a:latin typeface="Verdana" pitchFamily="34" charset="0"/>
              </a:rPr>
              <a:t>‹#›</a:t>
            </a:fld>
            <a:endParaRPr lang="es-ES" sz="1200" dirty="0" smtClean="0">
              <a:solidFill>
                <a:schemeClr val="accent2">
                  <a:lumMod val="75000"/>
                </a:schemeClr>
              </a:solidFill>
              <a:latin typeface="Verdana" pitchFamily="34" charset="0"/>
            </a:endParaRPr>
          </a:p>
        </p:txBody>
      </p:sp>
      <p:cxnSp>
        <p:nvCxnSpPr>
          <p:cNvPr id="11" name="Rechte verbindingslijn 8"/>
          <p:cNvCxnSpPr/>
          <p:nvPr userDrawn="1"/>
        </p:nvCxnSpPr>
        <p:spPr>
          <a:xfrm>
            <a:off x="374177" y="6051788"/>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5" r:id="rId21"/>
  </p:sldLayoutIdLst>
  <p:timing>
    <p:tnLst>
      <p:par>
        <p:cTn id="1" dur="indefinite" restart="never" nodeType="tmRoot"/>
      </p:par>
    </p:tnLst>
  </p:timing>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notesSlide" Target="../notesSlides/notesSlide24.xml"/><Relationship Id="rId7" Type="http://schemas.openxmlformats.org/officeDocument/2006/relationships/image" Target="../media/image39.wmf"/><Relationship Id="rId12"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38.wmf"/><Relationship Id="rId10"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41.png"/><Relationship Id="rId1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663" y="47298"/>
            <a:ext cx="8442796" cy="1485869"/>
          </a:xfrm>
        </p:spPr>
        <p:txBody>
          <a:bodyPr/>
          <a:lstStyle/>
          <a:p>
            <a:r>
              <a:rPr lang="es-UY" sz="2600" dirty="0" smtClean="0"/>
              <a:t>Módulo 2.2: Seguimiento de los datos </a:t>
            </a:r>
            <a:br>
              <a:rPr lang="es-UY" sz="2600" dirty="0" smtClean="0"/>
            </a:br>
            <a:r>
              <a:rPr lang="es-UY" sz="2600" dirty="0" smtClean="0"/>
              <a:t>de actividad en bosques que continúan siendo bosques (incluida la degradación forestal)</a:t>
            </a:r>
            <a:endParaRPr lang="es-UY" sz="2600" dirty="0"/>
          </a:p>
        </p:txBody>
      </p:sp>
      <p:pic>
        <p:nvPicPr>
          <p:cNvPr id="8" name="Picture 1" descr="C:\Users\Eigenaar\Pictures\2012\Indonesie_2012\Vila Botani 2\forest degradation - Erika.jpg"/>
          <p:cNvPicPr>
            <a:picLocks noChangeAspect="1" noChangeArrowheads="1"/>
          </p:cNvPicPr>
          <p:nvPr/>
        </p:nvPicPr>
        <p:blipFill>
          <a:blip r:embed="rId2" cstate="print"/>
          <a:srcRect/>
          <a:stretch>
            <a:fillRect/>
          </a:stretch>
        </p:blipFill>
        <p:spPr bwMode="auto">
          <a:xfrm>
            <a:off x="6673753" y="3585828"/>
            <a:ext cx="2228287" cy="1911557"/>
          </a:xfrm>
          <a:prstGeom prst="rect">
            <a:avLst/>
          </a:prstGeom>
          <a:noFill/>
        </p:spPr>
      </p:pic>
      <p:pic>
        <p:nvPicPr>
          <p:cNvPr id="9" name="Afbeelding 5" descr="subsistance agriculture - erika.jpg"/>
          <p:cNvPicPr>
            <a:picLocks noChangeAspect="1"/>
          </p:cNvPicPr>
          <p:nvPr/>
        </p:nvPicPr>
        <p:blipFill>
          <a:blip r:embed="rId3" cstate="print"/>
          <a:stretch>
            <a:fillRect/>
          </a:stretch>
        </p:blipFill>
        <p:spPr>
          <a:xfrm>
            <a:off x="6673754" y="1568540"/>
            <a:ext cx="2228287" cy="1911927"/>
          </a:xfrm>
          <a:prstGeom prst="rect">
            <a:avLst/>
          </a:prstGeom>
        </p:spPr>
      </p:pic>
      <p:sp>
        <p:nvSpPr>
          <p:cNvPr id="6" name="Rectangle 5"/>
          <p:cNvSpPr/>
          <p:nvPr/>
        </p:nvSpPr>
        <p:spPr>
          <a:xfrm>
            <a:off x="142874" y="5842311"/>
            <a:ext cx="8780585" cy="8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10" name="Picture 9"/>
          <p:cNvPicPr>
            <a:picLocks/>
          </p:cNvPicPr>
          <p:nvPr/>
        </p:nvPicPr>
        <p:blipFill rotWithShape="1">
          <a:blip r:embed="rId4" cstate="print">
            <a:extLst>
              <a:ext uri="{28A0092B-C50C-407E-A947-70E740481C1C}">
                <a14:useLocalDpi xmlns:a14="http://schemas.microsoft.com/office/drawing/2010/main" val="0"/>
              </a:ext>
            </a:extLst>
          </a:blip>
          <a:srcRect t="90547" r="65233"/>
          <a:stretch/>
        </p:blipFill>
        <p:spPr bwMode="hidden">
          <a:xfrm>
            <a:off x="0" y="6209732"/>
            <a:ext cx="3179135" cy="648267"/>
          </a:xfrm>
          <a:prstGeom prst="rect">
            <a:avLst/>
          </a:prstGeom>
        </p:spPr>
      </p:pic>
      <p:pic>
        <p:nvPicPr>
          <p:cNvPr id="11" name="Picture 10" descr="GOFC-Gold Tray cover only 2010_200dpi"/>
          <p:cNvPicPr/>
          <p:nvPr/>
        </p:nvPicPr>
        <p:blipFill>
          <a:blip r:embed="rId5" cstate="print"/>
          <a:srcRect l="20703" t="85967" r="20917" b="3633"/>
          <a:stretch>
            <a:fillRect/>
          </a:stretch>
        </p:blipFill>
        <p:spPr bwMode="auto">
          <a:xfrm>
            <a:off x="3117735" y="6190819"/>
            <a:ext cx="2543690" cy="451715"/>
          </a:xfrm>
          <a:prstGeom prst="rect">
            <a:avLst/>
          </a:prstGeom>
          <a:noFill/>
          <a:ln w="9525">
            <a:noFill/>
            <a:miter lim="800000"/>
            <a:headEnd/>
            <a:tailEnd/>
          </a:ln>
        </p:spPr>
      </p:pic>
      <p:pic>
        <p:nvPicPr>
          <p:cNvPr id="12" name="Afbeelding 11" descr="logo_WB FCPF.gif"/>
          <p:cNvPicPr>
            <a:picLocks noChangeAspect="1"/>
          </p:cNvPicPr>
          <p:nvPr/>
        </p:nvPicPr>
        <p:blipFill>
          <a:blip r:embed="rId6" cstate="print"/>
          <a:stretch>
            <a:fillRect/>
          </a:stretch>
        </p:blipFill>
        <p:spPr>
          <a:xfrm>
            <a:off x="6022523" y="5994951"/>
            <a:ext cx="972687" cy="710810"/>
          </a:xfrm>
          <a:prstGeom prst="rect">
            <a:avLst/>
          </a:prstGeom>
        </p:spPr>
      </p:pic>
      <p:cxnSp>
        <p:nvCxnSpPr>
          <p:cNvPr id="13" name="Rechte verbindingslijn 8"/>
          <p:cNvCxnSpPr/>
          <p:nvPr/>
        </p:nvCxnSpPr>
        <p:spPr>
          <a:xfrm>
            <a:off x="374177" y="5851763"/>
            <a:ext cx="8543498" cy="0"/>
          </a:xfrm>
          <a:prstGeom prst="line">
            <a:avLst/>
          </a:prstGeom>
          <a:ln w="15875">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flipH="1">
            <a:off x="7134224" y="5528836"/>
            <a:ext cx="1727943" cy="323165"/>
          </a:xfrm>
          <a:prstGeom prst="rect">
            <a:avLst/>
          </a:prstGeom>
          <a:noFill/>
        </p:spPr>
        <p:txBody>
          <a:bodyPr wrap="square" rtlCol="0">
            <a:spAutoFit/>
          </a:bodyPr>
          <a:lstStyle/>
          <a:p>
            <a:pPr>
              <a:lnSpc>
                <a:spcPts val="1800"/>
              </a:lnSpc>
            </a:pPr>
            <a:r>
              <a:rPr lang="en-GB" sz="1200" dirty="0" smtClean="0">
                <a:latin typeface="Verdana" pitchFamily="34" charset="0"/>
              </a:rPr>
              <a:t>V1, mayo de 2015 </a:t>
            </a:r>
            <a:endParaRPr lang="es-ES" sz="1200" dirty="0" smtClean="0">
              <a:latin typeface="Verdana" pitchFamily="34" charset="0"/>
            </a:endParaRPr>
          </a:p>
        </p:txBody>
      </p:sp>
      <p:pic>
        <p:nvPicPr>
          <p:cNvPr id="15" name="Picture 14"/>
          <p:cNvPicPr>
            <a:picLocks noChangeAspect="1"/>
          </p:cNvPicPr>
          <p:nvPr/>
        </p:nvPicPr>
        <p:blipFill>
          <a:blip r:embed="rId7"/>
          <a:stretch>
            <a:fillRect/>
          </a:stretch>
        </p:blipFill>
        <p:spPr>
          <a:xfrm>
            <a:off x="7363042" y="6080676"/>
            <a:ext cx="1499126" cy="440638"/>
          </a:xfrm>
          <a:prstGeom prst="rect">
            <a:avLst/>
          </a:prstGeom>
          <a:ln>
            <a:solidFill>
              <a:srgbClr val="000000"/>
            </a:solidFill>
          </a:ln>
        </p:spPr>
      </p:pic>
      <p:sp>
        <p:nvSpPr>
          <p:cNvPr id="16" name="Rectangle 15"/>
          <p:cNvSpPr/>
          <p:nvPr/>
        </p:nvSpPr>
        <p:spPr>
          <a:xfrm>
            <a:off x="7259835" y="6479523"/>
            <a:ext cx="1754006" cy="261610"/>
          </a:xfrm>
          <a:prstGeom prst="rect">
            <a:avLst/>
          </a:prstGeom>
        </p:spPr>
        <p:txBody>
          <a:bodyPr wrap="none">
            <a:spAutoFit/>
          </a:bodyPr>
          <a:lstStyle/>
          <a:p>
            <a:pPr algn="ctr"/>
            <a:r>
              <a:rPr lang="en-GB" sz="1100" dirty="0">
                <a:solidFill>
                  <a:schemeClr val="accent6"/>
                </a:solidFill>
              </a:rPr>
              <a:t>Licencia Creative Commons</a:t>
            </a:r>
            <a:endParaRPr lang="es-ES" sz="1100" dirty="0">
              <a:solidFill>
                <a:schemeClr val="accent6"/>
              </a:solidFill>
            </a:endParaRPr>
          </a:p>
        </p:txBody>
      </p:sp>
      <p:sp>
        <p:nvSpPr>
          <p:cNvPr id="7" name="Tijdelijke aanduiding voor tekst 6"/>
          <p:cNvSpPr>
            <a:spLocks noGrp="1"/>
          </p:cNvSpPr>
          <p:nvPr>
            <p:ph type="body" sz="quarter" idx="10"/>
          </p:nvPr>
        </p:nvSpPr>
        <p:spPr>
          <a:xfrm>
            <a:off x="421195" y="1568539"/>
            <a:ext cx="6266207" cy="4196537"/>
          </a:xfrm>
        </p:spPr>
        <p:txBody>
          <a:bodyPr/>
          <a:lstStyle/>
          <a:p>
            <a:pPr>
              <a:lnSpc>
                <a:spcPct val="100000"/>
              </a:lnSpc>
              <a:buNone/>
            </a:pPr>
            <a:r>
              <a:rPr lang="es-CR" sz="1300" i="1" noProof="0" dirty="0" smtClean="0"/>
              <a:t>Autores del módulo:</a:t>
            </a:r>
          </a:p>
          <a:p>
            <a:pPr lvl="1" indent="-531813">
              <a:lnSpc>
                <a:spcPct val="100000"/>
              </a:lnSpc>
              <a:buNone/>
            </a:pPr>
            <a:r>
              <a:rPr lang="es-CR" sz="1300" noProof="0" dirty="0" smtClean="0"/>
              <a:t>Carlos Souza, Imazon</a:t>
            </a:r>
          </a:p>
          <a:p>
            <a:pPr lvl="1" indent="-531813">
              <a:lnSpc>
                <a:spcPct val="100000"/>
              </a:lnSpc>
              <a:buNone/>
            </a:pPr>
            <a:r>
              <a:rPr lang="es-CR" sz="1300" noProof="0" dirty="0" smtClean="0"/>
              <a:t>Sandra Brown, Winrock International</a:t>
            </a:r>
          </a:p>
          <a:p>
            <a:pPr marL="457200" lvl="1" indent="0">
              <a:lnSpc>
                <a:spcPct val="100000"/>
              </a:lnSpc>
              <a:buNone/>
            </a:pPr>
            <a:r>
              <a:rPr lang="es-CR" sz="1300" noProof="0" dirty="0" smtClean="0"/>
              <a:t>Jukka Miettinen, Centro Común de Investigación (CCI) de la </a:t>
            </a:r>
            <a:r>
              <a:rPr lang="es-CR" sz="1300" dirty="0" smtClean="0"/>
              <a:t>Comisión Europea (CE) </a:t>
            </a:r>
            <a:endParaRPr lang="es-CR" sz="1300" noProof="0" dirty="0" smtClean="0"/>
          </a:p>
          <a:p>
            <a:pPr lvl="1" indent="-531813">
              <a:lnSpc>
                <a:spcPct val="100000"/>
              </a:lnSpc>
              <a:buNone/>
            </a:pPr>
            <a:r>
              <a:rPr lang="es-CR" sz="1300" noProof="0" dirty="0" smtClean="0"/>
              <a:t>Frédéric Achard, </a:t>
            </a:r>
            <a:r>
              <a:rPr lang="es-CR" sz="1300" dirty="0" smtClean="0"/>
              <a:t>CCI-</a:t>
            </a:r>
            <a:r>
              <a:rPr lang="es-CR" sz="1300" noProof="0" dirty="0" smtClean="0"/>
              <a:t>CE </a:t>
            </a:r>
          </a:p>
          <a:p>
            <a:pPr lvl="1" indent="-531813">
              <a:lnSpc>
                <a:spcPct val="100000"/>
              </a:lnSpc>
              <a:spcBef>
                <a:spcPts val="1200"/>
              </a:spcBef>
              <a:buNone/>
            </a:pPr>
            <a:r>
              <a:rPr lang="es-CR" sz="1300" noProof="0" dirty="0" smtClean="0"/>
              <a:t>Martin Herold, Universidad de Wageningen</a:t>
            </a:r>
          </a:p>
          <a:p>
            <a:pPr>
              <a:lnSpc>
                <a:spcPct val="100000"/>
              </a:lnSpc>
              <a:spcBef>
                <a:spcPts val="1000"/>
              </a:spcBef>
              <a:buNone/>
            </a:pPr>
            <a:r>
              <a:rPr lang="es-CR" sz="1300" i="1" dirty="0" smtClean="0"/>
              <a:t>Al finalizar el curso los participantes deben ser capaces de lo siguiente: </a:t>
            </a:r>
            <a:endParaRPr lang="es-CR" sz="1300" i="1" noProof="0" dirty="0" smtClean="0"/>
          </a:p>
          <a:p>
            <a:pPr lvl="0">
              <a:spcBef>
                <a:spcPts val="1000"/>
              </a:spcBef>
              <a:buFont typeface="Arial" pitchFamily="34" charset="0"/>
              <a:buChar char="•"/>
            </a:pPr>
            <a:r>
              <a:rPr lang="es-CR" sz="1300" noProof="0" dirty="0" smtClean="0"/>
              <a:t>Describir los distintos tipos de degradación forestal y</a:t>
            </a:r>
            <a:br>
              <a:rPr lang="es-CR" sz="1300" noProof="0" dirty="0" smtClean="0"/>
            </a:br>
            <a:r>
              <a:rPr lang="es-CR" sz="1300" noProof="0" dirty="0" smtClean="0"/>
              <a:t>las metodologías para hacer su seguimiento</a:t>
            </a:r>
          </a:p>
          <a:p>
            <a:pPr lvl="0">
              <a:spcBef>
                <a:spcPts val="0"/>
              </a:spcBef>
              <a:buFont typeface="Arial" pitchFamily="34" charset="0"/>
              <a:buChar char="•"/>
            </a:pPr>
            <a:r>
              <a:rPr lang="es-CR" sz="1300" noProof="0" dirty="0" smtClean="0"/>
              <a:t>Mapear y analizar los distintos procesos de degradación forestal utilizando estudios de campo y las herramientas de detección remota señaladas en el módulo</a:t>
            </a:r>
          </a:p>
          <a:p>
            <a:pPr>
              <a:lnSpc>
                <a:spcPct val="100000"/>
              </a:lnSpc>
              <a:buNone/>
            </a:pPr>
            <a:endParaRPr lang="es-CR" sz="1300" noProof="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895975"/>
            <a:ext cx="9144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el 1"/>
          <p:cNvSpPr>
            <a:spLocks noGrp="1"/>
          </p:cNvSpPr>
          <p:nvPr>
            <p:ph type="title"/>
          </p:nvPr>
        </p:nvSpPr>
        <p:spPr>
          <a:xfrm>
            <a:off x="457200" y="71438"/>
            <a:ext cx="8229600" cy="955696"/>
          </a:xfrm>
        </p:spPr>
        <p:txBody>
          <a:bodyPr rtlCol="0">
            <a:normAutofit fontScale="90000"/>
          </a:bodyPr>
          <a:lstStyle/>
          <a:p>
            <a:pPr eaLnBrk="1" fontAlgn="auto" hangingPunct="1">
              <a:spcAft>
                <a:spcPts val="0"/>
              </a:spcAft>
              <a:defRPr/>
            </a:pPr>
            <a:r>
              <a:rPr lang="" noProof="0" dirty="0" smtClean="0"/>
              <a:t>Degradación forestal e impacto en las reservas de carbono </a:t>
            </a:r>
            <a:endParaRPr lang="" noProof="0" dirty="0"/>
          </a:p>
        </p:txBody>
      </p:sp>
      <p:cxnSp>
        <p:nvCxnSpPr>
          <p:cNvPr id="4" name="Gerade Verbindung mit Pfeil 3"/>
          <p:cNvCxnSpPr/>
          <p:nvPr/>
        </p:nvCxnSpPr>
        <p:spPr>
          <a:xfrm>
            <a:off x="885999" y="6515122"/>
            <a:ext cx="7521575" cy="15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316" name="Textfeld 6"/>
          <p:cNvSpPr txBox="1">
            <a:spLocks noChangeArrowheads="1"/>
          </p:cNvSpPr>
          <p:nvPr/>
        </p:nvSpPr>
        <p:spPr bwMode="auto">
          <a:xfrm>
            <a:off x="3886374" y="653645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smtClean="0">
                <a:solidFill>
                  <a:srgbClr val="000000"/>
                </a:solidFill>
                <a:latin typeface="Calibri" pitchFamily="34" charset="0"/>
              </a:rPr>
              <a:t>Tiempo</a:t>
            </a:r>
            <a:endParaRPr lang="es-ES" altLang="en-US" dirty="0">
              <a:solidFill>
                <a:srgbClr val="000000"/>
              </a:solidFill>
              <a:latin typeface="Calibri" pitchFamily="34" charset="0"/>
            </a:endParaRPr>
          </a:p>
        </p:txBody>
      </p:sp>
      <p:sp>
        <p:nvSpPr>
          <p:cNvPr id="13317" name="Textfeld 9"/>
          <p:cNvSpPr txBox="1">
            <a:spLocks noChangeArrowheads="1"/>
          </p:cNvSpPr>
          <p:nvPr/>
        </p:nvSpPr>
        <p:spPr bwMode="auto">
          <a:xfrm rot="-5400000">
            <a:off x="-1328502" y="3367327"/>
            <a:ext cx="3763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smtClean="0">
                <a:solidFill>
                  <a:srgbClr val="000000"/>
                </a:solidFill>
                <a:latin typeface="Calibri" pitchFamily="34" charset="0"/>
              </a:rPr>
              <a:t>Reservas de carbono (aéreas)</a:t>
            </a:r>
            <a:endParaRPr lang="es-ES" altLang="en-US" dirty="0">
              <a:solidFill>
                <a:srgbClr val="000000"/>
              </a:solidFill>
              <a:latin typeface="Calibri" pitchFamily="34" charset="0"/>
            </a:endParaRPr>
          </a:p>
        </p:txBody>
      </p:sp>
      <p:cxnSp>
        <p:nvCxnSpPr>
          <p:cNvPr id="14" name="Gewinkelte Verbindung 13"/>
          <p:cNvCxnSpPr/>
          <p:nvPr/>
        </p:nvCxnSpPr>
        <p:spPr>
          <a:xfrm rot="16200000" flipH="1">
            <a:off x="-1139651" y="3775097"/>
            <a:ext cx="4643438" cy="550862"/>
          </a:xfrm>
          <a:prstGeom prst="bentConnector3">
            <a:avLst>
              <a:gd name="adj1" fmla="val -238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19" name="Textfeld 25"/>
          <p:cNvSpPr txBox="1">
            <a:spLocks noChangeArrowheads="1"/>
          </p:cNvSpPr>
          <p:nvPr/>
        </p:nvSpPr>
        <p:spPr bwMode="auto">
          <a:xfrm rot="-5400000">
            <a:off x="320451" y="2701431"/>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dirty="0" smtClean="0">
                <a:solidFill>
                  <a:srgbClr val="000000"/>
                </a:solidFill>
                <a:latin typeface="Calibri" pitchFamily="34" charset="0"/>
              </a:rPr>
              <a:t>Bosque primario</a:t>
            </a:r>
            <a:endParaRPr lang="es-ES" altLang="en-US" dirty="0">
              <a:solidFill>
                <a:srgbClr val="000000"/>
              </a:solidFill>
              <a:latin typeface="Calibri" pitchFamily="34" charset="0"/>
            </a:endParaRPr>
          </a:p>
        </p:txBody>
      </p:sp>
      <p:grpSp>
        <p:nvGrpSpPr>
          <p:cNvPr id="3" name="Gruppieren 38"/>
          <p:cNvGrpSpPr>
            <a:grpSpLocks/>
          </p:cNvGrpSpPr>
          <p:nvPr/>
        </p:nvGrpSpPr>
        <p:grpSpPr bwMode="auto">
          <a:xfrm>
            <a:off x="1457499" y="6075384"/>
            <a:ext cx="7235825" cy="368300"/>
            <a:chOff x="1785918" y="5702874"/>
            <a:chExt cx="6306912" cy="369332"/>
          </a:xfrm>
        </p:grpSpPr>
        <p:cxnSp>
          <p:nvCxnSpPr>
            <p:cNvPr id="23" name="Gerade Verbindung 22"/>
            <p:cNvCxnSpPr/>
            <p:nvPr/>
          </p:nvCxnSpPr>
          <p:spPr>
            <a:xfrm>
              <a:off x="1785918" y="6000569"/>
              <a:ext cx="5929162"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64" name="Textfeld 26"/>
            <p:cNvSpPr txBox="1">
              <a:spLocks noChangeArrowheads="1"/>
            </p:cNvSpPr>
            <p:nvPr/>
          </p:nvSpPr>
          <p:spPr bwMode="auto">
            <a:xfrm>
              <a:off x="6378317" y="5702874"/>
              <a:ext cx="1714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000000"/>
                  </a:solidFill>
                  <a:latin typeface="Calibri" pitchFamily="34" charset="0"/>
                </a:rPr>
                <a:t>Deforestación</a:t>
              </a:r>
              <a:endParaRPr lang="es-ES" altLang="en-US" dirty="0">
                <a:solidFill>
                  <a:srgbClr val="000000"/>
                </a:solidFill>
                <a:latin typeface="Calibri" pitchFamily="34" charset="0"/>
              </a:endParaRPr>
            </a:p>
          </p:txBody>
        </p:sp>
      </p:grpSp>
      <p:grpSp>
        <p:nvGrpSpPr>
          <p:cNvPr id="6" name="Gruppieren 114"/>
          <p:cNvGrpSpPr>
            <a:grpSpLocks/>
          </p:cNvGrpSpPr>
          <p:nvPr/>
        </p:nvGrpSpPr>
        <p:grpSpPr bwMode="auto">
          <a:xfrm>
            <a:off x="1457499" y="4586309"/>
            <a:ext cx="6664325" cy="369888"/>
            <a:chOff x="1765550" y="4000504"/>
            <a:chExt cx="6664102" cy="369332"/>
          </a:xfrm>
        </p:grpSpPr>
        <p:cxnSp>
          <p:nvCxnSpPr>
            <p:cNvPr id="24" name="Gerade Verbindung 23"/>
            <p:cNvCxnSpPr/>
            <p:nvPr/>
          </p:nvCxnSpPr>
          <p:spPr>
            <a:xfrm flipV="1">
              <a:off x="1765550" y="4285824"/>
              <a:ext cx="6664102" cy="1268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362" name="Textfeld 27"/>
            <p:cNvSpPr txBox="1">
              <a:spLocks noChangeArrowheads="1"/>
            </p:cNvSpPr>
            <p:nvPr/>
          </p:nvSpPr>
          <p:spPr bwMode="auto">
            <a:xfrm>
              <a:off x="6072198" y="4000504"/>
              <a:ext cx="1714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984807"/>
                  </a:solidFill>
                  <a:latin typeface="Calibri" pitchFamily="34" charset="0"/>
                </a:rPr>
                <a:t>Agrosilvicultura</a:t>
              </a:r>
              <a:endParaRPr lang="es-ES" altLang="en-US" dirty="0">
                <a:solidFill>
                  <a:srgbClr val="984807"/>
                </a:solidFill>
                <a:latin typeface="Calibri" pitchFamily="34" charset="0"/>
              </a:endParaRPr>
            </a:p>
          </p:txBody>
        </p:sp>
      </p:grpSp>
      <p:grpSp>
        <p:nvGrpSpPr>
          <p:cNvPr id="7" name="Gruppieren 116"/>
          <p:cNvGrpSpPr>
            <a:grpSpLocks/>
          </p:cNvGrpSpPr>
          <p:nvPr/>
        </p:nvGrpSpPr>
        <p:grpSpPr bwMode="auto">
          <a:xfrm>
            <a:off x="1457499" y="2228872"/>
            <a:ext cx="6664325" cy="1643062"/>
            <a:chOff x="1765550" y="1643050"/>
            <a:chExt cx="6664102" cy="1643074"/>
          </a:xfrm>
        </p:grpSpPr>
        <p:grpSp>
          <p:nvGrpSpPr>
            <p:cNvPr id="13352" name="Gruppieren 76"/>
            <p:cNvGrpSpPr>
              <a:grpSpLocks/>
            </p:cNvGrpSpPr>
            <p:nvPr/>
          </p:nvGrpSpPr>
          <p:grpSpPr bwMode="auto">
            <a:xfrm>
              <a:off x="1765550" y="1643050"/>
              <a:ext cx="6664102" cy="1643074"/>
              <a:chOff x="1785918" y="1857364"/>
              <a:chExt cx="6664102" cy="1643074"/>
            </a:xfrm>
          </p:grpSpPr>
          <p:cxnSp>
            <p:nvCxnSpPr>
              <p:cNvPr id="53" name="Gerade Verbindung 52"/>
              <p:cNvCxnSpPr/>
              <p:nvPr/>
            </p:nvCxnSpPr>
            <p:spPr>
              <a:xfrm flipV="1">
                <a:off x="1785918" y="185736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rot="5400000" flipH="1" flipV="1">
                <a:off x="3037601" y="2321710"/>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rot="5400000" flipH="1" flipV="1">
                <a:off x="4752044" y="2677313"/>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p:nvCxnSpPr>
            <p:spPr>
              <a:xfrm flipV="1">
                <a:off x="3500361" y="221455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p:nvCxnSpPr>
            <p:spPr>
              <a:xfrm rot="5400000" flipH="1" flipV="1">
                <a:off x="6466486" y="3034504"/>
                <a:ext cx="927107" cy="1588"/>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flipV="1">
                <a:off x="5214803" y="2571744"/>
                <a:ext cx="1714443"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flipV="1">
                <a:off x="6929246" y="2928934"/>
                <a:ext cx="1520774" cy="571504"/>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353" name="Textfeld 79"/>
            <p:cNvSpPr txBox="1">
              <a:spLocks noChangeArrowheads="1"/>
            </p:cNvSpPr>
            <p:nvPr/>
          </p:nvSpPr>
          <p:spPr bwMode="auto">
            <a:xfrm rot="-1203763">
              <a:off x="3469716" y="1809823"/>
              <a:ext cx="2428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953735"/>
                  </a:solidFill>
                  <a:latin typeface="Calibri" pitchFamily="34" charset="0"/>
                </a:rPr>
                <a:t>Tala continua</a:t>
              </a:r>
              <a:endParaRPr lang="es-ES" altLang="en-US" dirty="0">
                <a:solidFill>
                  <a:srgbClr val="953735"/>
                </a:solidFill>
                <a:latin typeface="Calibri" pitchFamily="34" charset="0"/>
              </a:endParaRPr>
            </a:p>
          </p:txBody>
        </p:sp>
      </p:grpSp>
      <p:grpSp>
        <p:nvGrpSpPr>
          <p:cNvPr id="9" name="Gruppieren 113"/>
          <p:cNvGrpSpPr>
            <a:grpSpLocks/>
          </p:cNvGrpSpPr>
          <p:nvPr/>
        </p:nvGrpSpPr>
        <p:grpSpPr bwMode="auto">
          <a:xfrm>
            <a:off x="1478137" y="4596357"/>
            <a:ext cx="6715125" cy="2001838"/>
            <a:chOff x="1785918" y="4000504"/>
            <a:chExt cx="6715172" cy="2001852"/>
          </a:xfrm>
        </p:grpSpPr>
        <p:grpSp>
          <p:nvGrpSpPr>
            <p:cNvPr id="13346" name="Gruppieren 47"/>
            <p:cNvGrpSpPr>
              <a:grpSpLocks/>
            </p:cNvGrpSpPr>
            <p:nvPr/>
          </p:nvGrpSpPr>
          <p:grpSpPr bwMode="auto">
            <a:xfrm>
              <a:off x="1785918" y="4000504"/>
              <a:ext cx="6715172" cy="2001852"/>
              <a:chOff x="1785918" y="3930654"/>
              <a:chExt cx="6715172" cy="2001852"/>
            </a:xfrm>
          </p:grpSpPr>
          <p:cxnSp>
            <p:nvCxnSpPr>
              <p:cNvPr id="36" name="Gerade Verbindung 35"/>
              <p:cNvCxnSpPr/>
              <p:nvPr/>
            </p:nvCxnSpPr>
            <p:spPr>
              <a:xfrm>
                <a:off x="1785918" y="5715016"/>
                <a:ext cx="6715172" cy="1588"/>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8" name="Rechtwinkliges Dreieck 37"/>
              <p:cNvSpPr/>
              <p:nvPr/>
            </p:nvSpPr>
            <p:spPr>
              <a:xfrm rot="16200000">
                <a:off x="3107520" y="3537745"/>
                <a:ext cx="1785950" cy="2571768"/>
              </a:xfrm>
              <a:prstGeom prst="rtTriangl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cxnSp>
            <p:nvCxnSpPr>
              <p:cNvPr id="43" name="Gerade Verbindung 42"/>
              <p:cNvCxnSpPr/>
              <p:nvPr/>
            </p:nvCxnSpPr>
            <p:spPr>
              <a:xfrm rot="10800000" flipH="1">
                <a:off x="2714611" y="5930918"/>
                <a:ext cx="2571768"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347" name="Textfeld 48"/>
            <p:cNvSpPr txBox="1">
              <a:spLocks noChangeArrowheads="1"/>
            </p:cNvSpPr>
            <p:nvPr/>
          </p:nvSpPr>
          <p:spPr bwMode="auto">
            <a:xfrm rot="-2152324">
              <a:off x="2887087" y="4895670"/>
              <a:ext cx="214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DO" altLang="en-US" dirty="0" smtClean="0">
                  <a:solidFill>
                    <a:srgbClr val="403152"/>
                  </a:solidFill>
                  <a:latin typeface="Calibri" pitchFamily="34" charset="0"/>
                </a:rPr>
                <a:t>Cultivos migratorios</a:t>
              </a:r>
              <a:endParaRPr lang="es-DO" altLang="en-US" dirty="0">
                <a:solidFill>
                  <a:srgbClr val="403152"/>
                </a:solidFill>
                <a:latin typeface="Calibri" pitchFamily="34" charset="0"/>
              </a:endParaRPr>
            </a:p>
          </p:txBody>
        </p:sp>
        <p:cxnSp>
          <p:nvCxnSpPr>
            <p:cNvPr id="101" name="Gerade Verbindung 100"/>
            <p:cNvCxnSpPr/>
            <p:nvPr/>
          </p:nvCxnSpPr>
          <p:spPr>
            <a:xfrm flipV="1">
              <a:off x="6072198" y="4071942"/>
              <a:ext cx="2357453" cy="1714512"/>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 name="Gerade Verbindung mit Pfeil 4"/>
          <p:cNvCxnSpPr/>
          <p:nvPr/>
        </p:nvCxnSpPr>
        <p:spPr>
          <a:xfrm rot="5400000" flipH="1" flipV="1">
            <a:off x="-1676226" y="3933847"/>
            <a:ext cx="5145087" cy="206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1" name="Gruppieren 138"/>
          <p:cNvGrpSpPr>
            <a:grpSpLocks/>
          </p:cNvGrpSpPr>
          <p:nvPr/>
        </p:nvGrpSpPr>
        <p:grpSpPr bwMode="auto">
          <a:xfrm>
            <a:off x="1478137" y="3008334"/>
            <a:ext cx="6643687" cy="3363913"/>
            <a:chOff x="1490887" y="2838580"/>
            <a:chExt cx="6643734" cy="3364360"/>
          </a:xfrm>
        </p:grpSpPr>
        <p:cxnSp>
          <p:nvCxnSpPr>
            <p:cNvPr id="84" name="Gerade Verbindung 83"/>
            <p:cNvCxnSpPr/>
            <p:nvPr/>
          </p:nvCxnSpPr>
          <p:spPr>
            <a:xfrm rot="5400000" flipH="1" flipV="1">
              <a:off x="2776577" y="4631111"/>
              <a:ext cx="3072221" cy="71439"/>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p:nvCxnSpPr>
          <p:spPr>
            <a:xfrm rot="5400000" flipH="1" flipV="1">
              <a:off x="4169618" y="3238070"/>
              <a:ext cx="3072221" cy="285752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rot="5400000" flipH="1" flipV="1">
              <a:off x="5562660" y="4631111"/>
              <a:ext cx="3072221" cy="7143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p:nvCxnSpPr>
          <p:spPr>
            <a:xfrm rot="5400000" flipH="1" flipV="1">
              <a:off x="7027260" y="5095579"/>
              <a:ext cx="1143152" cy="107157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344" name="Textfeld 121"/>
            <p:cNvSpPr txBox="1">
              <a:spLocks noChangeArrowheads="1"/>
            </p:cNvSpPr>
            <p:nvPr/>
          </p:nvSpPr>
          <p:spPr bwMode="auto">
            <a:xfrm rot="-2892025">
              <a:off x="2353502" y="3725485"/>
              <a:ext cx="214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F79646"/>
                  </a:solidFill>
                  <a:latin typeface="Calibri" pitchFamily="34" charset="0"/>
                </a:rPr>
                <a:t>Silvicultura de plantación</a:t>
              </a:r>
              <a:endParaRPr lang="es-ES" altLang="en-US" dirty="0">
                <a:solidFill>
                  <a:srgbClr val="F79646"/>
                </a:solidFill>
                <a:latin typeface="Calibri" pitchFamily="34" charset="0"/>
              </a:endParaRPr>
            </a:p>
          </p:txBody>
        </p:sp>
        <p:cxnSp>
          <p:nvCxnSpPr>
            <p:cNvPr id="124" name="Gerade Verbindung 123"/>
            <p:cNvCxnSpPr/>
            <p:nvPr/>
          </p:nvCxnSpPr>
          <p:spPr>
            <a:xfrm rot="5400000" flipH="1" flipV="1">
              <a:off x="1383536" y="3238070"/>
              <a:ext cx="3072221" cy="285752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 name="Gruppieren 135"/>
          <p:cNvGrpSpPr>
            <a:grpSpLocks/>
          </p:cNvGrpSpPr>
          <p:nvPr/>
        </p:nvGrpSpPr>
        <p:grpSpPr bwMode="auto">
          <a:xfrm>
            <a:off x="1478137" y="3217150"/>
            <a:ext cx="6643687" cy="2216151"/>
            <a:chOff x="1785918" y="2643181"/>
            <a:chExt cx="6643734" cy="2215373"/>
          </a:xfrm>
        </p:grpSpPr>
        <p:grpSp>
          <p:nvGrpSpPr>
            <p:cNvPr id="13333" name="Gruppieren 133"/>
            <p:cNvGrpSpPr>
              <a:grpSpLocks/>
            </p:cNvGrpSpPr>
            <p:nvPr/>
          </p:nvGrpSpPr>
          <p:grpSpPr bwMode="auto">
            <a:xfrm>
              <a:off x="1785918" y="2713826"/>
              <a:ext cx="6643734" cy="2144728"/>
              <a:chOff x="1785918" y="2713826"/>
              <a:chExt cx="6643734" cy="2144728"/>
            </a:xfrm>
          </p:grpSpPr>
          <p:cxnSp>
            <p:nvCxnSpPr>
              <p:cNvPr id="81" name="Gerade Verbindung 80"/>
              <p:cNvCxnSpPr/>
              <p:nvPr/>
            </p:nvCxnSpPr>
            <p:spPr>
              <a:xfrm>
                <a:off x="1785918" y="2714594"/>
                <a:ext cx="2214578" cy="158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p:cNvCxnSpPr/>
              <p:nvPr/>
            </p:nvCxnSpPr>
            <p:spPr>
              <a:xfrm rot="5400000">
                <a:off x="3464904" y="3250186"/>
                <a:ext cx="1071186" cy="3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p:cNvCxnSpPr/>
              <p:nvPr/>
            </p:nvCxnSpPr>
            <p:spPr>
              <a:xfrm>
                <a:off x="4002084" y="3784193"/>
                <a:ext cx="1998676" cy="317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p:cNvCxnSpPr/>
              <p:nvPr/>
            </p:nvCxnSpPr>
            <p:spPr>
              <a:xfrm rot="5400000">
                <a:off x="5465167" y="4321373"/>
                <a:ext cx="1071187" cy="31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p:nvCxnSpPr>
            <p:spPr>
              <a:xfrm flipV="1">
                <a:off x="6000760" y="4428492"/>
                <a:ext cx="2428892" cy="4284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334" name="Textfeld 134"/>
            <p:cNvSpPr txBox="1">
              <a:spLocks noChangeArrowheads="1"/>
            </p:cNvSpPr>
            <p:nvPr/>
          </p:nvSpPr>
          <p:spPr bwMode="auto">
            <a:xfrm>
              <a:off x="1785918" y="2643181"/>
              <a:ext cx="2172738" cy="175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 altLang="en-US" dirty="0" smtClean="0">
                  <a:solidFill>
                    <a:srgbClr val="C00000"/>
                  </a:solidFill>
                  <a:latin typeface="Calibri" pitchFamily="34" charset="0"/>
                </a:rPr>
                <a:t>Otras alteraciones:</a:t>
              </a:r>
            </a:p>
            <a:p>
              <a:pPr eaLnBrk="1" hangingPunct="1"/>
              <a:r>
                <a:rPr lang="" altLang="en-US" dirty="0" smtClean="0">
                  <a:solidFill>
                    <a:srgbClr val="C00000"/>
                  </a:solidFill>
                  <a:latin typeface="Calibri" pitchFamily="34" charset="0"/>
                </a:rPr>
                <a:t>Repoblamiento impedido por</a:t>
              </a:r>
            </a:p>
            <a:p>
              <a:pPr eaLnBrk="1" hangingPunct="1"/>
              <a:r>
                <a:rPr lang="" altLang="en-US" dirty="0" smtClean="0">
                  <a:solidFill>
                    <a:srgbClr val="C00000"/>
                  </a:solidFill>
                  <a:latin typeface="Calibri" pitchFamily="34" charset="0"/>
                </a:rPr>
                <a:t>incendio/</a:t>
              </a:r>
            </a:p>
            <a:p>
              <a:pPr eaLnBrk="1" hangingPunct="1"/>
              <a:r>
                <a:rPr lang="" altLang="en-US" dirty="0" smtClean="0">
                  <a:solidFill>
                    <a:srgbClr val="C00000"/>
                  </a:solidFill>
                  <a:latin typeface="Calibri" pitchFamily="34" charset="0"/>
                </a:rPr>
                <a:t>tormenta/</a:t>
              </a:r>
            </a:p>
            <a:p>
              <a:pPr eaLnBrk="1" hangingPunct="1"/>
              <a:r>
                <a:rPr lang="" altLang="en-US" dirty="0" smtClean="0">
                  <a:solidFill>
                    <a:srgbClr val="C00000"/>
                  </a:solidFill>
                  <a:latin typeface="Calibri" pitchFamily="34" charset="0"/>
                </a:rPr>
                <a:t>plagas</a:t>
              </a:r>
              <a:endParaRPr lang="" altLang="en-US" dirty="0">
                <a:solidFill>
                  <a:srgbClr val="C00000"/>
                </a:solidFill>
                <a:latin typeface="Calibri" pitchFamily="34" charset="0"/>
              </a:endParaRPr>
            </a:p>
          </p:txBody>
        </p:sp>
      </p:grpSp>
      <p:sp>
        <p:nvSpPr>
          <p:cNvPr id="137" name="Pfeil nach unten 136"/>
          <p:cNvSpPr/>
          <p:nvPr/>
        </p:nvSpPr>
        <p:spPr>
          <a:xfrm>
            <a:off x="1344787" y="1067326"/>
            <a:ext cx="285750" cy="500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3328" name="Textfeld 51"/>
          <p:cNvSpPr txBox="1">
            <a:spLocks noChangeArrowheads="1"/>
          </p:cNvSpPr>
          <p:nvPr/>
        </p:nvSpPr>
        <p:spPr bwMode="auto">
          <a:xfrm>
            <a:off x="1637886" y="1007268"/>
            <a:ext cx="73591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16000" indent="-216000" eaLnBrk="1" hangingPunct="1">
              <a:buFont typeface="Arial" panose="020B0604020202020204" pitchFamily="34" charset="0"/>
              <a:buChar char="•"/>
            </a:pPr>
            <a:r>
              <a:rPr lang="es-PY" altLang="en-US" sz="1200" dirty="0" smtClean="0">
                <a:solidFill>
                  <a:schemeClr val="bg2"/>
                </a:solidFill>
                <a:latin typeface="+mj-lt"/>
              </a:rPr>
              <a:t>Las alteraciones inducidas por el hombre conducen a la pérdida de bosques: incendios (</a:t>
            </a:r>
            <a:r>
              <a:rPr lang="es-PY" altLang="en-US" sz="1200" dirty="0" smtClean="0">
                <a:solidFill>
                  <a:srgbClr val="FF0000"/>
                </a:solidFill>
                <a:latin typeface="+mj-lt"/>
              </a:rPr>
              <a:t>línea roja</a:t>
            </a:r>
            <a:r>
              <a:rPr lang="es-PY" altLang="en-US" sz="1200" dirty="0" smtClean="0">
                <a:solidFill>
                  <a:schemeClr val="bg2"/>
                </a:solidFill>
                <a:latin typeface="+mj-lt"/>
              </a:rPr>
              <a:t>), desmonte (</a:t>
            </a:r>
            <a:r>
              <a:rPr lang="es-PY" altLang="en-US" sz="1200" dirty="0" smtClean="0">
                <a:solidFill>
                  <a:schemeClr val="accent4"/>
                </a:solidFill>
                <a:latin typeface="+mj-lt"/>
              </a:rPr>
              <a:t>anaranjada</a:t>
            </a:r>
            <a:r>
              <a:rPr lang="es-PY" altLang="en-US" sz="1200" dirty="0" smtClean="0">
                <a:solidFill>
                  <a:schemeClr val="bg2"/>
                </a:solidFill>
                <a:latin typeface="+mj-lt"/>
              </a:rPr>
              <a:t>), tala (</a:t>
            </a:r>
            <a:r>
              <a:rPr lang="es-PY" altLang="en-US" sz="1200" dirty="0" smtClean="0">
                <a:solidFill>
                  <a:schemeClr val="bg1">
                    <a:lumMod val="50000"/>
                  </a:schemeClr>
                </a:solidFill>
                <a:latin typeface="+mj-lt"/>
              </a:rPr>
              <a:t>gris</a:t>
            </a:r>
            <a:r>
              <a:rPr lang="es-PY" altLang="en-US" sz="1200" dirty="0" smtClean="0">
                <a:solidFill>
                  <a:schemeClr val="bg2"/>
                </a:solidFill>
                <a:latin typeface="+mj-lt"/>
              </a:rPr>
              <a:t>).</a:t>
            </a:r>
          </a:p>
          <a:p>
            <a:pPr marL="216000" indent="-216000" eaLnBrk="1" hangingPunct="1">
              <a:buFont typeface="Arial" panose="020B0604020202020204" pitchFamily="34" charset="0"/>
              <a:buChar char="•"/>
            </a:pPr>
            <a:r>
              <a:rPr lang="es-PY" altLang="en-US" sz="1200" dirty="0" smtClean="0">
                <a:solidFill>
                  <a:schemeClr val="bg2"/>
                </a:solidFill>
                <a:latin typeface="+mj-lt"/>
              </a:rPr>
              <a:t>La degradación forestal está asociada principalmente con la tala (abusiva o no planificada) y con los incendios forestales.</a:t>
            </a:r>
          </a:p>
          <a:p>
            <a:pPr marL="216000" indent="-216000" eaLnBrk="1" hangingPunct="1">
              <a:buFont typeface="Arial" panose="020B0604020202020204" pitchFamily="34" charset="0"/>
              <a:buChar char="•"/>
            </a:pPr>
            <a:r>
              <a:rPr lang="es-PY" altLang="en-US" sz="1200" dirty="0" smtClean="0">
                <a:solidFill>
                  <a:schemeClr val="bg2"/>
                </a:solidFill>
                <a:latin typeface="+mj-lt"/>
              </a:rPr>
              <a:t>Con el tiempo, los cultivos migratorios y la silvicultura de plantación restablecen el equilibrio de las reservas de carbono.</a:t>
            </a:r>
            <a:endParaRPr lang="es-PY" altLang="en-US" sz="1200" dirty="0">
              <a:solidFill>
                <a:schemeClr val="bg2"/>
              </a:solidFill>
              <a:latin typeface="+mj-lt"/>
            </a:endParaRPr>
          </a:p>
        </p:txBody>
      </p:sp>
      <p:grpSp>
        <p:nvGrpSpPr>
          <p:cNvPr id="15" name="Gruppieren 62"/>
          <p:cNvGrpSpPr>
            <a:grpSpLocks/>
          </p:cNvGrpSpPr>
          <p:nvPr/>
        </p:nvGrpSpPr>
        <p:grpSpPr bwMode="auto">
          <a:xfrm>
            <a:off x="1470199" y="1971697"/>
            <a:ext cx="6843713" cy="4405312"/>
            <a:chOff x="1482437" y="1801091"/>
            <a:chExt cx="6843708" cy="4405745"/>
          </a:xfrm>
        </p:grpSpPr>
        <p:sp>
          <p:nvSpPr>
            <p:cNvPr id="13331" name="Textfeld 36"/>
            <p:cNvSpPr txBox="1">
              <a:spLocks noChangeArrowheads="1"/>
            </p:cNvSpPr>
            <p:nvPr/>
          </p:nvSpPr>
          <p:spPr bwMode="auto">
            <a:xfrm rot="-1073486">
              <a:off x="6182932" y="1943976"/>
              <a:ext cx="214321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4F6228"/>
                  </a:solidFill>
                  <a:latin typeface="Calibri" pitchFamily="34" charset="0"/>
                </a:rPr>
                <a:t>Repoblamiento natural</a:t>
              </a:r>
              <a:endParaRPr lang="es-ES" altLang="en-US" dirty="0">
                <a:solidFill>
                  <a:srgbClr val="4F6228"/>
                </a:solidFill>
                <a:latin typeface="Calibri" pitchFamily="34" charset="0"/>
              </a:endParaRPr>
            </a:p>
          </p:txBody>
        </p:sp>
        <p:sp>
          <p:nvSpPr>
            <p:cNvPr id="62" name="Freihandform 61"/>
            <p:cNvSpPr/>
            <p:nvPr/>
          </p:nvSpPr>
          <p:spPr>
            <a:xfrm>
              <a:off x="1482437" y="1801091"/>
              <a:ext cx="6497633" cy="4405745"/>
            </a:xfrm>
            <a:custGeom>
              <a:avLst/>
              <a:gdLst>
                <a:gd name="connsiteX0" fmla="*/ 0 w 6567055"/>
                <a:gd name="connsiteY0" fmla="*/ 4073236 h 4073236"/>
                <a:gd name="connsiteX1" fmla="*/ 1260764 w 6567055"/>
                <a:gd name="connsiteY1" fmla="*/ 3020291 h 4073236"/>
                <a:gd name="connsiteX2" fmla="*/ 3241964 w 6567055"/>
                <a:gd name="connsiteY2" fmla="*/ 1440873 h 4073236"/>
                <a:gd name="connsiteX3" fmla="*/ 4419600 w 6567055"/>
                <a:gd name="connsiteY3" fmla="*/ 692727 h 4073236"/>
                <a:gd name="connsiteX4" fmla="*/ 5597237 w 6567055"/>
                <a:gd name="connsiteY4" fmla="*/ 193964 h 4073236"/>
                <a:gd name="connsiteX5" fmla="*/ 6567055 w 6567055"/>
                <a:gd name="connsiteY5" fmla="*/ 0 h 40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7055" h="4073236">
                  <a:moveTo>
                    <a:pt x="0" y="4073236"/>
                  </a:moveTo>
                  <a:cubicBezTo>
                    <a:pt x="360218" y="3766127"/>
                    <a:pt x="720437" y="3459018"/>
                    <a:pt x="1260764" y="3020291"/>
                  </a:cubicBezTo>
                  <a:cubicBezTo>
                    <a:pt x="1801091" y="2581564"/>
                    <a:pt x="2715491" y="1828800"/>
                    <a:pt x="3241964" y="1440873"/>
                  </a:cubicBezTo>
                  <a:cubicBezTo>
                    <a:pt x="3768437" y="1052946"/>
                    <a:pt x="4027055" y="900545"/>
                    <a:pt x="4419600" y="692727"/>
                  </a:cubicBezTo>
                  <a:cubicBezTo>
                    <a:pt x="4812146" y="484909"/>
                    <a:pt x="5239328" y="309419"/>
                    <a:pt x="5597237" y="193964"/>
                  </a:cubicBezTo>
                  <a:cubicBezTo>
                    <a:pt x="5955146" y="78510"/>
                    <a:pt x="6261100" y="39255"/>
                    <a:pt x="6567055" y="0"/>
                  </a:cubicBezTo>
                </a:path>
              </a:pathLst>
            </a:custGeom>
            <a:ln w="2222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grpSp>
    </p:spTree>
    <p:extLst>
      <p:ext uri="{BB962C8B-B14F-4D97-AF65-F5344CB8AC3E}">
        <p14:creationId xmlns:p14="http://schemas.microsoft.com/office/powerpoint/2010/main" val="328528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7"/>
            <a:ext cx="8442796" cy="1045729"/>
          </a:xfrm>
        </p:spPr>
        <p:txBody>
          <a:bodyPr/>
          <a:lstStyle/>
          <a:p>
            <a:r>
              <a:rPr lang="" noProof="0" dirty="0" smtClean="0"/>
              <a:t>Importantes causantes directos </a:t>
            </a:r>
            <a:br>
              <a:rPr lang="" noProof="0" dirty="0" smtClean="0"/>
            </a:br>
            <a:r>
              <a:rPr lang="" noProof="0" dirty="0" smtClean="0"/>
              <a:t>de la degradación</a:t>
            </a:r>
            <a:endParaRPr lang="" noProof="0" dirty="0"/>
          </a:p>
        </p:txBody>
      </p:sp>
      <p:pic>
        <p:nvPicPr>
          <p:cNvPr id="15" name="Picture 14"/>
          <p:cNvPicPr>
            <a:picLocks noChangeAspect="1"/>
          </p:cNvPicPr>
          <p:nvPr/>
        </p:nvPicPr>
        <p:blipFill rotWithShape="1">
          <a:blip r:embed="rId3" cstate="print"/>
          <a:srcRect t="12522" b="2609"/>
          <a:stretch/>
        </p:blipFill>
        <p:spPr>
          <a:xfrm>
            <a:off x="299876" y="1862075"/>
            <a:ext cx="3102481" cy="3744395"/>
          </a:xfrm>
          <a:prstGeom prst="rect">
            <a:avLst/>
          </a:prstGeom>
        </p:spPr>
      </p:pic>
      <p:pic>
        <p:nvPicPr>
          <p:cNvPr id="16" name="Picture 15"/>
          <p:cNvPicPr>
            <a:picLocks noChangeAspect="1"/>
          </p:cNvPicPr>
          <p:nvPr/>
        </p:nvPicPr>
        <p:blipFill>
          <a:blip r:embed="rId4" cstate="print"/>
          <a:stretch>
            <a:fillRect/>
          </a:stretch>
        </p:blipFill>
        <p:spPr>
          <a:xfrm>
            <a:off x="2984969" y="3734272"/>
            <a:ext cx="2368771" cy="1249854"/>
          </a:xfrm>
          <a:prstGeom prst="rect">
            <a:avLst/>
          </a:prstGeom>
        </p:spPr>
      </p:pic>
      <p:sp>
        <p:nvSpPr>
          <p:cNvPr id="18" name="Rectangle 17"/>
          <p:cNvSpPr/>
          <p:nvPr/>
        </p:nvSpPr>
        <p:spPr>
          <a:xfrm>
            <a:off x="3093153" y="5237138"/>
            <a:ext cx="3553568" cy="338554"/>
          </a:xfrm>
          <a:prstGeom prst="rect">
            <a:avLst/>
          </a:prstGeom>
        </p:spPr>
        <p:txBody>
          <a:bodyPr wrap="square">
            <a:spAutoFit/>
          </a:bodyPr>
          <a:lstStyle/>
          <a:p>
            <a:r>
              <a:rPr lang="es-PY" sz="1600" dirty="0" smtClean="0"/>
              <a:t>Fuente: Hosonuma y otros, 2012</a:t>
            </a:r>
            <a:endParaRPr lang="es-PY" sz="1600" dirty="0"/>
          </a:p>
        </p:txBody>
      </p:sp>
      <p:sp>
        <p:nvSpPr>
          <p:cNvPr id="7" name="TextBox 6"/>
          <p:cNvSpPr txBox="1"/>
          <p:nvPr/>
        </p:nvSpPr>
        <p:spPr>
          <a:xfrm>
            <a:off x="475271" y="1290575"/>
            <a:ext cx="4849204" cy="553998"/>
          </a:xfrm>
          <a:prstGeom prst="rect">
            <a:avLst/>
          </a:prstGeom>
          <a:noFill/>
        </p:spPr>
        <p:txBody>
          <a:bodyPr wrap="square" rtlCol="0">
            <a:spAutoFit/>
          </a:bodyPr>
          <a:lstStyle/>
          <a:p>
            <a:pPr>
              <a:lnSpc>
                <a:spcPts val="1800"/>
              </a:lnSpc>
            </a:pPr>
            <a:r>
              <a:rPr lang="es-BO" sz="1400" b="1" dirty="0" smtClean="0">
                <a:latin typeface="Verdana" pitchFamily="34" charset="0"/>
              </a:rPr>
              <a:t>Proporción de los causantes directos </a:t>
            </a:r>
            <a:br>
              <a:rPr lang="es-BO" sz="1400" b="1" dirty="0" smtClean="0">
                <a:latin typeface="Verdana" pitchFamily="34" charset="0"/>
              </a:rPr>
            </a:br>
            <a:r>
              <a:rPr lang="es-BO" sz="1400" b="1" dirty="0" smtClean="0">
                <a:latin typeface="Verdana" pitchFamily="34" charset="0"/>
              </a:rPr>
              <a:t>de la degradación forestal</a:t>
            </a:r>
            <a:endParaRPr lang="es-BO" sz="1400" dirty="0" smtClean="0">
              <a:latin typeface="Verdana" pitchFamily="34" charset="0"/>
            </a:endParaRPr>
          </a:p>
        </p:txBody>
      </p:sp>
      <p:sp>
        <p:nvSpPr>
          <p:cNvPr id="8" name="Rectangle 1"/>
          <p:cNvSpPr/>
          <p:nvPr/>
        </p:nvSpPr>
        <p:spPr>
          <a:xfrm>
            <a:off x="4940300" y="1406050"/>
            <a:ext cx="4114800" cy="3816429"/>
          </a:xfrm>
          <a:prstGeom prst="rect">
            <a:avLst/>
          </a:prstGeom>
        </p:spPr>
        <p:txBody>
          <a:bodyPr wrap="square">
            <a:spAutoFit/>
          </a:bodyPr>
          <a:lstStyle/>
          <a:p>
            <a:pPr marL="342900" indent="-342900">
              <a:spcBef>
                <a:spcPts val="0"/>
              </a:spcBef>
              <a:buSzPct val="115000"/>
              <a:buFont typeface="Wingdings" panose="05000000000000000000" pitchFamily="2" charset="2"/>
              <a:buChar char="§"/>
            </a:pPr>
            <a:r>
              <a:rPr lang="es-BO" sz="2200" b="1" dirty="0" smtClean="0">
                <a:latin typeface="+mj-lt"/>
              </a:rPr>
              <a:t>América Latina y Asia (sub)tropical: </a:t>
            </a:r>
            <a:r>
              <a:rPr lang="es-BO" dirty="0" smtClean="0"/>
              <a:t/>
            </a:r>
            <a:br>
              <a:rPr lang="es-BO" dirty="0" smtClean="0"/>
            </a:br>
            <a:r>
              <a:rPr lang="es-BO" sz="2200" dirty="0" smtClean="0">
                <a:latin typeface="+mj-lt"/>
              </a:rPr>
              <a:t>Producción </a:t>
            </a:r>
            <a:r>
              <a:rPr lang="es-BO" sz="2200" dirty="0" smtClean="0">
                <a:solidFill>
                  <a:schemeClr val="bg2"/>
                </a:solidFill>
                <a:latin typeface="+mj-lt"/>
              </a:rPr>
              <a:t>maderera comercial </a:t>
            </a:r>
            <a:r>
              <a:rPr lang="es-BO" sz="2200" dirty="0" smtClean="0">
                <a:latin typeface="+mj-lt"/>
              </a:rPr>
              <a:t>&gt;70% de la degradación total</a:t>
            </a:r>
            <a:r>
              <a:rPr lang="es-BO" dirty="0" smtClean="0"/>
              <a:t/>
            </a:r>
            <a:br>
              <a:rPr lang="es-BO" dirty="0" smtClean="0"/>
            </a:br>
            <a:endParaRPr lang="es-BO" sz="2200" dirty="0" smtClean="0">
              <a:latin typeface="+mj-lt"/>
            </a:endParaRPr>
          </a:p>
          <a:p>
            <a:pPr marL="342900" indent="-342900">
              <a:buSzPct val="115000"/>
              <a:buFont typeface="Wingdings" panose="05000000000000000000" pitchFamily="2" charset="2"/>
              <a:buChar char="§"/>
            </a:pPr>
            <a:r>
              <a:rPr lang="es-BO" sz="2200" b="1" dirty="0" smtClean="0">
                <a:latin typeface="+mj-lt"/>
              </a:rPr>
              <a:t>África: </a:t>
            </a:r>
            <a:r>
              <a:rPr lang="es-BO" dirty="0" smtClean="0"/>
              <a:t/>
            </a:r>
            <a:br>
              <a:rPr lang="es-BO" dirty="0" smtClean="0"/>
            </a:br>
            <a:r>
              <a:rPr lang="es-BO" sz="2200" dirty="0" smtClean="0">
                <a:latin typeface="+mj-lt"/>
              </a:rPr>
              <a:t>Recolección de leña y producción de carbón vegetal, seguidas de la producción maderera</a:t>
            </a:r>
            <a:endParaRPr lang="es-BO" sz="2200" dirty="0">
              <a:solidFill>
                <a:schemeClr val="bg2"/>
              </a:solidFill>
              <a:latin typeface="+mj-lt"/>
            </a:endParaRPr>
          </a:p>
        </p:txBody>
      </p:sp>
    </p:spTree>
    <p:extLst>
      <p:ext uri="{BB962C8B-B14F-4D97-AF65-F5344CB8AC3E}">
        <p14:creationId xmlns:p14="http://schemas.microsoft.com/office/powerpoint/2010/main" val="3036084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t="29649"/>
          <a:stretch/>
        </p:blipFill>
        <p:spPr>
          <a:xfrm>
            <a:off x="396300" y="3157614"/>
            <a:ext cx="5802595" cy="2761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91642" y="230188"/>
            <a:ext cx="8442796" cy="944365"/>
          </a:xfrm>
        </p:spPr>
        <p:txBody>
          <a:bodyPr/>
          <a:lstStyle/>
          <a:p>
            <a:r>
              <a:rPr lang="es-DO" sz="3200" dirty="0" smtClean="0"/>
              <a:t>Detectabilidad de la degradación forestal</a:t>
            </a:r>
            <a:endParaRPr lang="es-DO" sz="3200" dirty="0"/>
          </a:p>
        </p:txBody>
      </p:sp>
      <p:sp>
        <p:nvSpPr>
          <p:cNvPr id="5" name="Text Placeholder 4"/>
          <p:cNvSpPr>
            <a:spLocks noGrp="1"/>
          </p:cNvSpPr>
          <p:nvPr>
            <p:ph type="body" sz="quarter" idx="10"/>
          </p:nvPr>
        </p:nvSpPr>
        <p:spPr>
          <a:xfrm>
            <a:off x="396300" y="1174553"/>
            <a:ext cx="8468038" cy="4404807"/>
          </a:xfrm>
        </p:spPr>
        <p:txBody>
          <a:bodyPr/>
          <a:lstStyle/>
          <a:p>
            <a:r>
              <a:rPr lang="" sz="2000" noProof="0" dirty="0" smtClean="0"/>
              <a:t>La degradación forestal puede ser causada por una o varias amenazas antropogénicas combinadas, y no siempre es posible detectarla mediante sistemas de observación terrestre</a:t>
            </a:r>
            <a:endParaRPr lang="" sz="2000" noProof="0" dirty="0"/>
          </a:p>
        </p:txBody>
      </p:sp>
      <p:sp>
        <p:nvSpPr>
          <p:cNvPr id="6" name="TextBox 5"/>
          <p:cNvSpPr txBox="1"/>
          <p:nvPr/>
        </p:nvSpPr>
        <p:spPr>
          <a:xfrm>
            <a:off x="6324153" y="5365604"/>
            <a:ext cx="2819845" cy="553998"/>
          </a:xfrm>
          <a:prstGeom prst="rect">
            <a:avLst/>
          </a:prstGeom>
          <a:solidFill>
            <a:schemeClr val="accent3"/>
          </a:solidFill>
        </p:spPr>
        <p:txBody>
          <a:bodyPr wrap="square" rtlCol="0">
            <a:spAutoFit/>
          </a:bodyPr>
          <a:lstStyle/>
          <a:p>
            <a:pPr>
              <a:lnSpc>
                <a:spcPts val="1800"/>
              </a:lnSpc>
            </a:pPr>
            <a:r>
              <a:rPr lang="en-GB" sz="1600" dirty="0" smtClean="0">
                <a:latin typeface="Verdana" pitchFamily="34" charset="0"/>
              </a:rPr>
              <a:t>Fuente: </a:t>
            </a:r>
            <a:r>
              <a:rPr sz="1600" dirty="0"/>
              <a:t/>
            </a:r>
            <a:br>
              <a:rPr sz="1600" dirty="0"/>
            </a:br>
            <a:r>
              <a:rPr lang="en-GB" sz="1600" dirty="0" smtClean="0">
                <a:latin typeface="Verdana" pitchFamily="34" charset="0"/>
              </a:rPr>
              <a:t>Laurance y Peres, 2006</a:t>
            </a:r>
            <a:r>
              <a:rPr lang="en-GB" sz="1400" dirty="0" smtClean="0">
                <a:latin typeface="Verdana" pitchFamily="34" charset="0"/>
              </a:rPr>
              <a:t> </a:t>
            </a:r>
          </a:p>
        </p:txBody>
      </p:sp>
      <p:sp>
        <p:nvSpPr>
          <p:cNvPr id="3" name="TextBox 2"/>
          <p:cNvSpPr txBox="1"/>
          <p:nvPr/>
        </p:nvSpPr>
        <p:spPr>
          <a:xfrm>
            <a:off x="350728" y="2178659"/>
            <a:ext cx="5848167" cy="1015663"/>
          </a:xfrm>
          <a:prstGeom prst="rect">
            <a:avLst/>
          </a:prstGeom>
          <a:solidFill>
            <a:schemeClr val="accent3"/>
          </a:solidFill>
        </p:spPr>
        <p:txBody>
          <a:bodyPr wrap="square" rtlCol="0">
            <a:spAutoFit/>
          </a:bodyPr>
          <a:lstStyle/>
          <a:p>
            <a:pPr>
              <a:lnSpc>
                <a:spcPts val="1800"/>
              </a:lnSpc>
            </a:pPr>
            <a:r>
              <a:rPr lang="es-PY" dirty="0" smtClean="0">
                <a:solidFill>
                  <a:schemeClr val="accent6"/>
                </a:solidFill>
                <a:latin typeface="Verdana" pitchFamily="34" charset="0"/>
              </a:rPr>
              <a:t>Capacidad para detectar las distintas amenazas a los bosques tropicales por medio de las técnicas disponibles de detección remota de media resolución</a:t>
            </a:r>
          </a:p>
        </p:txBody>
      </p:sp>
    </p:spTree>
    <p:extLst>
      <p:ext uri="{BB962C8B-B14F-4D97-AF65-F5344CB8AC3E}">
        <p14:creationId xmlns:p14="http://schemas.microsoft.com/office/powerpoint/2010/main" val="4190138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indent="-457200">
              <a:lnSpc>
                <a:spcPct val="100000"/>
              </a:lnSpc>
              <a:buClr>
                <a:schemeClr val="bg2">
                  <a:lumMod val="20000"/>
                  <a:lumOff val="80000"/>
                </a:schemeClr>
              </a:buClr>
              <a:buSzPct val="115000"/>
              <a:buFont typeface="+mj-lt"/>
              <a:buAutoNum type="arabicPeriod"/>
            </a:pPr>
            <a:r>
              <a:rPr lang="es-ES_tradnl" sz="2000" dirty="0" smtClean="0">
                <a:solidFill>
                  <a:schemeClr val="bg2">
                    <a:lumMod val="20000"/>
                    <a:lumOff val="80000"/>
                  </a:schemeClr>
                </a:solidFill>
              </a:rPr>
              <a:t>Definición de degradación forestal y contexto de la OBP del IPCC</a:t>
            </a:r>
          </a:p>
          <a:p>
            <a:pPr marL="457200" lvl="0" indent="-457200">
              <a:lnSpc>
                <a:spcPct val="100000"/>
              </a:lnSpc>
              <a:buClr>
                <a:schemeClr val="bg2">
                  <a:lumMod val="20000"/>
                  <a:lumOff val="80000"/>
                </a:schemeClr>
              </a:buClr>
              <a:buSzPct val="115000"/>
              <a:buFont typeface="+mj-lt"/>
              <a:buAutoNum type="arabicPeriod"/>
            </a:pPr>
            <a:r>
              <a:rPr lang="es-ES_tradnl" sz="2000" dirty="0" smtClean="0">
                <a:solidFill>
                  <a:schemeClr val="bg2">
                    <a:lumMod val="20000"/>
                    <a:lumOff val="80000"/>
                  </a:schemeClr>
                </a:solidFill>
              </a:rPr>
              <a:t>Tipos de degradación forestal</a:t>
            </a:r>
          </a:p>
          <a:p>
            <a:pPr marL="457200" indent="-457200">
              <a:lnSpc>
                <a:spcPct val="100000"/>
              </a:lnSpc>
              <a:buSzPct val="115000"/>
              <a:buFont typeface="+mj-lt"/>
              <a:buAutoNum type="arabicPeriod"/>
            </a:pPr>
            <a:r>
              <a:rPr lang="es-ES_tradnl" sz="2000" b="1" dirty="0" smtClean="0"/>
              <a:t>Métodos para evaluar zonas de degradación forestal </a:t>
            </a:r>
          </a:p>
          <a:p>
            <a:pPr marL="1244600" lvl="1" indent="-514350">
              <a:lnSpc>
                <a:spcPct val="100000"/>
              </a:lnSpc>
              <a:buClr>
                <a:schemeClr val="bg2">
                  <a:lumMod val="20000"/>
                  <a:lumOff val="80000"/>
                </a:schemeClr>
              </a:buClr>
              <a:buFont typeface="+mj-lt"/>
              <a:buAutoNum type="romanLcPeriod"/>
            </a:pPr>
            <a:r>
              <a:rPr lang="es-ES_tradnl" sz="2000" dirty="0" smtClean="0">
                <a:solidFill>
                  <a:schemeClr val="bg2">
                    <a:lumMod val="20000"/>
                    <a:lumOff val="80000"/>
                  </a:schemeClr>
                </a:solidFill>
              </a:rPr>
              <a:t>Seguimiento de la degradación forestal por tala selectiva</a:t>
            </a:r>
          </a:p>
          <a:p>
            <a:pPr marL="1244600" lvl="1" indent="-514350">
              <a:lnSpc>
                <a:spcPct val="100000"/>
              </a:lnSpc>
              <a:buClr>
                <a:schemeClr val="bg2">
                  <a:lumMod val="20000"/>
                  <a:lumOff val="80000"/>
                </a:schemeClr>
              </a:buClr>
              <a:buFont typeface="+mj-lt"/>
              <a:buAutoNum type="romanLcPeriod"/>
            </a:pPr>
            <a:r>
              <a:rPr lang="es-ES_tradnl" sz="2000" dirty="0" smtClean="0">
                <a:solidFill>
                  <a:schemeClr val="bg2">
                    <a:lumMod val="20000"/>
                    <a:lumOff val="80000"/>
                  </a:schemeClr>
                </a:solidFill>
              </a:rPr>
              <a:t>Métodos de detección remota</a:t>
            </a:r>
          </a:p>
          <a:p>
            <a:pPr marL="2141537" lvl="2" indent="-514350">
              <a:lnSpc>
                <a:spcPct val="100000"/>
              </a:lnSpc>
              <a:buClr>
                <a:schemeClr val="bg2">
                  <a:lumMod val="20000"/>
                  <a:lumOff val="80000"/>
                </a:schemeClr>
              </a:buClr>
              <a:buFont typeface="+mj-lt"/>
              <a:buAutoNum type="alphaLcParenR"/>
            </a:pPr>
            <a:r>
              <a:rPr lang="es-ES_tradnl" sz="2000" dirty="0" smtClean="0">
                <a:solidFill>
                  <a:schemeClr val="bg2">
                    <a:lumMod val="20000"/>
                    <a:lumOff val="80000"/>
                  </a:schemeClr>
                </a:solidFill>
              </a:rPr>
              <a:t>métodos directos</a:t>
            </a:r>
          </a:p>
          <a:p>
            <a:pPr marL="2141537" lvl="2" indent="-514350">
              <a:lnSpc>
                <a:spcPct val="100000"/>
              </a:lnSpc>
              <a:buClr>
                <a:schemeClr val="bg2">
                  <a:lumMod val="20000"/>
                  <a:lumOff val="80000"/>
                </a:schemeClr>
              </a:buClr>
              <a:buFont typeface="+mj-lt"/>
              <a:buAutoNum type="alphaLcParenR"/>
            </a:pPr>
            <a:r>
              <a:rPr lang="es-ES_tradnl" sz="2000" dirty="0" smtClean="0">
                <a:solidFill>
                  <a:schemeClr val="bg2">
                    <a:lumMod val="20000"/>
                    <a:lumOff val="80000"/>
                  </a:schemeClr>
                </a:solidFill>
              </a:rPr>
              <a:t>métodos indirectos</a:t>
            </a:r>
          </a:p>
          <a:p>
            <a:pPr marL="457200" lvl="0" indent="-457200">
              <a:lnSpc>
                <a:spcPct val="100000"/>
              </a:lnSpc>
              <a:buClr>
                <a:schemeClr val="bg2">
                  <a:lumMod val="20000"/>
                  <a:lumOff val="80000"/>
                </a:schemeClr>
              </a:buClr>
              <a:buSzPct val="115000"/>
              <a:buFont typeface="+mj-lt"/>
              <a:buAutoNum type="arabicPeriod"/>
            </a:pPr>
            <a:r>
              <a:rPr lang="es-ES_tradnl" sz="2000" i="1" dirty="0" smtClean="0">
                <a:solidFill>
                  <a:schemeClr val="bg2">
                    <a:lumMod val="20000"/>
                    <a:lumOff val="80000"/>
                  </a:schemeClr>
                </a:solidFill>
              </a:rPr>
              <a:t>Software</a:t>
            </a:r>
            <a:r>
              <a:rPr lang="es-ES_tradnl" sz="2000" dirty="0" smtClean="0">
                <a:solidFill>
                  <a:schemeClr val="bg2">
                    <a:lumMod val="20000"/>
                    <a:lumOff val="80000"/>
                  </a:schemeClr>
                </a:solidFill>
              </a:rPr>
              <a:t> necesario</a:t>
            </a:r>
            <a:endParaRPr lang="es-ES_tradnl" sz="2000" dirty="0">
              <a:solidFill>
                <a:schemeClr val="bg2">
                  <a:lumMod val="20000"/>
                  <a:lumOff val="80000"/>
                </a:schemeClr>
              </a:solidFill>
            </a:endParaRPr>
          </a:p>
        </p:txBody>
      </p:sp>
    </p:spTree>
    <p:extLst>
      <p:ext uri="{BB962C8B-B14F-4D97-AF65-F5344CB8AC3E}">
        <p14:creationId xmlns:p14="http://schemas.microsoft.com/office/powerpoint/2010/main" val="1682955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14" y="230188"/>
            <a:ext cx="8875986" cy="1154112"/>
          </a:xfrm>
        </p:spPr>
        <p:txBody>
          <a:bodyPr/>
          <a:lstStyle/>
          <a:p>
            <a:r>
              <a:rPr lang="" noProof="0" dirty="0" smtClean="0"/>
              <a:t>Opciones para rastrear la evolución histórica de la degradación forestal</a:t>
            </a:r>
          </a:p>
        </p:txBody>
      </p:sp>
      <p:graphicFrame>
        <p:nvGraphicFramePr>
          <p:cNvPr id="4" name="Table 3"/>
          <p:cNvGraphicFramePr>
            <a:graphicFrameLocks noGrp="1"/>
          </p:cNvGraphicFramePr>
          <p:nvPr>
            <p:extLst>
              <p:ext uri="{D42A27DB-BD31-4B8C-83A1-F6EECF244321}">
                <p14:modId xmlns:p14="http://schemas.microsoft.com/office/powerpoint/2010/main" val="3669319339"/>
              </p:ext>
            </p:extLst>
          </p:nvPr>
        </p:nvGraphicFramePr>
        <p:xfrm>
          <a:off x="406291" y="1538026"/>
          <a:ext cx="8315325" cy="3957105"/>
        </p:xfrm>
        <a:graphic>
          <a:graphicData uri="http://schemas.openxmlformats.org/drawingml/2006/table">
            <a:tbl>
              <a:tblPr firstRow="1" firstCol="1" bandRow="1">
                <a:tableStyleId>{793D81CF-94F2-401A-BA57-92F5A7B2D0C5}</a:tableStyleId>
              </a:tblPr>
              <a:tblGrid>
                <a:gridCol w="3281180"/>
                <a:gridCol w="5034145"/>
              </a:tblGrid>
              <a:tr h="571161">
                <a:tc>
                  <a:txBody>
                    <a:bodyPr/>
                    <a:lstStyle/>
                    <a:p>
                      <a:pPr>
                        <a:lnSpc>
                          <a:spcPct val="100000"/>
                        </a:lnSpc>
                        <a:spcAft>
                          <a:spcPts val="0"/>
                        </a:spcAft>
                      </a:pPr>
                      <a:r>
                        <a:rPr lang="" sz="1300" noProof="0" dirty="0" smtClean="0">
                          <a:effectLst/>
                        </a:rPr>
                        <a:t>Actividad/causante de la degradación </a:t>
                      </a:r>
                      <a:endParaRPr lang="" sz="1300" noProof="0" dirty="0">
                        <a:effectLst/>
                        <a:latin typeface="Tahoma" pitchFamily="34" charset="0"/>
                        <a:ea typeface="Times New Roman"/>
                        <a:cs typeface="Tahoma" pitchFamily="34" charset="0"/>
                      </a:endParaRPr>
                    </a:p>
                  </a:txBody>
                  <a:tcPr marL="72000" marR="72000" marT="36004" marB="36004"/>
                </a:tc>
                <a:tc>
                  <a:txBody>
                    <a:bodyPr/>
                    <a:lstStyle/>
                    <a:p>
                      <a:pPr>
                        <a:lnSpc>
                          <a:spcPct val="100000"/>
                        </a:lnSpc>
                        <a:spcAft>
                          <a:spcPts val="0"/>
                        </a:spcAft>
                      </a:pPr>
                      <a:r>
                        <a:rPr lang="" sz="1300" noProof="0" dirty="0" smtClean="0">
                          <a:effectLst/>
                        </a:rPr>
                        <a:t>Datos de actividad (a nivel nacional)</a:t>
                      </a:r>
                      <a:endParaRPr lang="" sz="1300" noProof="0" dirty="0">
                        <a:effectLst/>
                        <a:latin typeface="Tahoma" pitchFamily="34" charset="0"/>
                        <a:ea typeface="Times New Roman"/>
                        <a:cs typeface="Tahoma" pitchFamily="34" charset="0"/>
                      </a:endParaRPr>
                    </a:p>
                  </a:txBody>
                  <a:tcPr marL="72000" marR="72000" marT="36004" marB="36004"/>
                </a:tc>
              </a:tr>
              <a:tr h="1319534">
                <a:tc>
                  <a:txBody>
                    <a:bodyPr/>
                    <a:lstStyle/>
                    <a:p>
                      <a:pPr>
                        <a:lnSpc>
                          <a:spcPct val="100000"/>
                        </a:lnSpc>
                        <a:spcAft>
                          <a:spcPts val="0"/>
                        </a:spcAft>
                      </a:pPr>
                      <a:r>
                        <a:rPr lang="" sz="1300" noProof="0" dirty="0" smtClean="0">
                          <a:effectLst/>
                        </a:rPr>
                        <a:t>Extracción de productos forestales para la subsistencia y los mercados locales (por ejemplo, leña y carbón vegetal)</a:t>
                      </a:r>
                      <a:endParaRPr lang="" sz="1300" noProof="0" dirty="0">
                        <a:effectLst/>
                        <a:latin typeface="Tahoma" pitchFamily="34" charset="0"/>
                        <a:ea typeface="Times New Roman"/>
                        <a:cs typeface="Tahoma" pitchFamily="34" charset="0"/>
                      </a:endParaRPr>
                    </a:p>
                  </a:txBody>
                  <a:tcPr marL="72000" marR="72000" marT="36004" marB="36004"/>
                </a:tc>
                <a:tc>
                  <a:txBody>
                    <a:bodyPr/>
                    <a:lstStyle/>
                    <a:p>
                      <a:pPr marL="342900" lvl="0" indent="-342900">
                        <a:lnSpc>
                          <a:spcPct val="100000"/>
                        </a:lnSpc>
                        <a:spcAft>
                          <a:spcPts val="0"/>
                        </a:spcAft>
                        <a:buFont typeface="Symbol"/>
                        <a:buChar char=""/>
                      </a:pPr>
                      <a:r>
                        <a:rPr lang="" sz="1300" noProof="0" dirty="0" smtClean="0">
                          <a:effectLst/>
                        </a:rPr>
                        <a:t>Datos históricos limitados </a:t>
                      </a:r>
                    </a:p>
                    <a:p>
                      <a:pPr marL="342900" lvl="0" indent="-342900">
                        <a:lnSpc>
                          <a:spcPct val="100000"/>
                        </a:lnSpc>
                        <a:spcAft>
                          <a:spcPts val="0"/>
                        </a:spcAft>
                        <a:buFont typeface="Symbol"/>
                        <a:buChar char=""/>
                      </a:pPr>
                      <a:r>
                        <a:rPr lang="" sz="1300" noProof="0" dirty="0" smtClean="0">
                          <a:effectLst/>
                        </a:rPr>
                        <a:t>Información obtenida de estudios locales o mediante variables sustitutas (densidad poblacional</a:t>
                      </a:r>
                      <a:r>
                        <a:rPr lang="" sz="1300" noProof="0" dirty="0" smtClean="0">
                          <a:solidFill>
                            <a:schemeClr val="bg2"/>
                          </a:solidFill>
                          <a:effectLst/>
                        </a:rPr>
                        <a:t>, consumo de los hogares, etc.)</a:t>
                      </a:r>
                      <a:r>
                        <a:rPr lang="" sz="1300" noProof="0" dirty="0" smtClean="0"/>
                        <a:t> </a:t>
                      </a:r>
                      <a:endParaRPr lang="" sz="1300" noProof="0" dirty="0" smtClean="0">
                        <a:solidFill>
                          <a:schemeClr val="bg2"/>
                        </a:solidFill>
                        <a:effectLst/>
                      </a:endParaRPr>
                    </a:p>
                    <a:p>
                      <a:pPr marL="342900" lvl="0" indent="-342900">
                        <a:lnSpc>
                          <a:spcPct val="100000"/>
                        </a:lnSpc>
                        <a:spcAft>
                          <a:spcPts val="0"/>
                        </a:spcAft>
                        <a:buFont typeface="Symbol"/>
                        <a:buChar char=""/>
                      </a:pPr>
                      <a:r>
                        <a:rPr lang="" sz="1300" noProof="0" dirty="0" smtClean="0">
                          <a:effectLst/>
                        </a:rPr>
                        <a:t>Solo pueden observarse los cambios acumulativos de largo plazo mediante datos históricos de mediciones satelitales</a:t>
                      </a:r>
                      <a:endParaRPr lang="" sz="1300" noProof="0" dirty="0">
                        <a:effectLst/>
                        <a:latin typeface="Tahoma" pitchFamily="34" charset="0"/>
                        <a:ea typeface="Times New Roman"/>
                        <a:cs typeface="Tahoma" pitchFamily="34" charset="0"/>
                      </a:endParaRPr>
                    </a:p>
                  </a:txBody>
                  <a:tcPr marL="72000" marR="72000" marT="36004" marB="36004"/>
                </a:tc>
              </a:tr>
              <a:tr h="1258378">
                <a:tc>
                  <a:txBody>
                    <a:bodyPr/>
                    <a:lstStyle/>
                    <a:p>
                      <a:pPr>
                        <a:lnSpc>
                          <a:spcPct val="100000"/>
                        </a:lnSpc>
                        <a:spcAft>
                          <a:spcPts val="0"/>
                        </a:spcAft>
                      </a:pPr>
                      <a:r>
                        <a:rPr lang="" sz="1300" noProof="0" dirty="0" smtClean="0">
                          <a:effectLst/>
                        </a:rPr>
                        <a:t>Extracción industrial/comercial de productos forestales (por ejemplo, tala selectiva)</a:t>
                      </a:r>
                      <a:endParaRPr lang="" sz="1300" noProof="0" dirty="0">
                        <a:effectLst/>
                        <a:latin typeface="Tahoma" pitchFamily="34" charset="0"/>
                        <a:ea typeface="Times New Roman"/>
                        <a:cs typeface="Tahoma" pitchFamily="34" charset="0"/>
                      </a:endParaRPr>
                    </a:p>
                  </a:txBody>
                  <a:tcPr marL="72000" marR="72000" marT="36004" marB="36004"/>
                </a:tc>
                <a:tc>
                  <a:txBody>
                    <a:bodyPr/>
                    <a:lstStyle/>
                    <a:p>
                      <a:pPr marL="342900" lvl="0" indent="-342900">
                        <a:lnSpc>
                          <a:spcPct val="100000"/>
                        </a:lnSpc>
                        <a:spcAft>
                          <a:spcPts val="0"/>
                        </a:spcAft>
                        <a:buFont typeface="Symbol"/>
                        <a:buChar char=""/>
                      </a:pPr>
                      <a:r>
                        <a:rPr lang="" sz="1300" noProof="0" dirty="0" smtClean="0">
                          <a:effectLst/>
                        </a:rPr>
                        <a:t>Datos y estadísticas de recolección</a:t>
                      </a:r>
                    </a:p>
                    <a:p>
                      <a:pPr marL="342900" lvl="0" indent="-342900">
                        <a:lnSpc>
                          <a:spcPct val="100000"/>
                        </a:lnSpc>
                        <a:spcAft>
                          <a:spcPts val="0"/>
                        </a:spcAft>
                        <a:buFont typeface="Symbol"/>
                        <a:buChar char=""/>
                      </a:pPr>
                      <a:r>
                        <a:rPr lang="" sz="1300" noProof="0" dirty="0" smtClean="0">
                          <a:effectLst/>
                        </a:rPr>
                        <a:t>Datos históricos de mediciones satelitales (serie temporal de </a:t>
                      </a:r>
                      <a:r>
                        <a:rPr lang="" sz="1300" noProof="0" dirty="0" err="1" smtClean="0">
                          <a:effectLst/>
                        </a:rPr>
                        <a:t>Landsat</a:t>
                      </a:r>
                      <a:r>
                        <a:rPr lang="" sz="1300" noProof="0" dirty="0" smtClean="0">
                          <a:effectLst/>
                        </a:rPr>
                        <a:t>) analizados</a:t>
                      </a:r>
                      <a:r>
                        <a:rPr lang="" sz="1300" noProof="0" dirty="0" smtClean="0"/>
                        <a:t> </a:t>
                      </a:r>
                      <a:r>
                        <a:rPr lang="" sz="1300" noProof="0" dirty="0" smtClean="0">
                          <a:solidFill>
                            <a:schemeClr val="bg2"/>
                          </a:solidFill>
                          <a:effectLst/>
                        </a:rPr>
                        <a:t>en </a:t>
                      </a:r>
                      <a:r>
                        <a:rPr lang="" sz="1300" noProof="0" dirty="0" smtClean="0">
                          <a:effectLst/>
                        </a:rPr>
                        <a:t>zonas de concesión </a:t>
                      </a:r>
                    </a:p>
                    <a:p>
                      <a:pPr marL="342900" lvl="0" indent="-342900">
                        <a:lnSpc>
                          <a:spcPct val="100000"/>
                        </a:lnSpc>
                        <a:spcAft>
                          <a:spcPts val="0"/>
                        </a:spcAft>
                        <a:buFont typeface="Symbol"/>
                        <a:buChar char=""/>
                      </a:pPr>
                      <a:r>
                        <a:rPr lang="" sz="1300" noProof="0" dirty="0" smtClean="0">
                          <a:effectLst/>
                        </a:rPr>
                        <a:t>Se debe contemplar</a:t>
                      </a:r>
                      <a:r>
                        <a:rPr lang="" sz="1300" baseline="0" noProof="0" dirty="0" smtClean="0">
                          <a:effectLst/>
                        </a:rPr>
                        <a:t> el m</a:t>
                      </a:r>
                      <a:r>
                        <a:rPr lang="" sz="1300" noProof="0" dirty="0" smtClean="0">
                          <a:effectLst/>
                        </a:rPr>
                        <a:t>étodo directo para analizar los años más recientes</a:t>
                      </a:r>
                      <a:endParaRPr lang="" sz="1300" noProof="0" dirty="0">
                        <a:effectLst/>
                        <a:latin typeface="Tahoma" pitchFamily="34" charset="0"/>
                        <a:ea typeface="Times New Roman"/>
                        <a:cs typeface="Tahoma" pitchFamily="34" charset="0"/>
                      </a:endParaRPr>
                    </a:p>
                  </a:txBody>
                  <a:tcPr marL="72000" marR="72000" marT="36004" marB="36004"/>
                </a:tc>
              </a:tr>
              <a:tr h="627957">
                <a:tc>
                  <a:txBody>
                    <a:bodyPr/>
                    <a:lstStyle/>
                    <a:p>
                      <a:pPr>
                        <a:lnSpc>
                          <a:spcPct val="100000"/>
                        </a:lnSpc>
                        <a:spcAft>
                          <a:spcPts val="0"/>
                        </a:spcAft>
                      </a:pPr>
                      <a:r>
                        <a:rPr lang="" sz="1300" noProof="0" dirty="0" smtClean="0">
                          <a:effectLst/>
                        </a:rPr>
                        <a:t>Otras alteraciones; por ejemplo, incendios forestales (no</a:t>
                      </a:r>
                      <a:r>
                        <a:rPr lang="" sz="1300" baseline="0" noProof="0" dirty="0" smtClean="0">
                          <a:effectLst/>
                        </a:rPr>
                        <a:t> </a:t>
                      </a:r>
                      <a:r>
                        <a:rPr lang="" sz="1300" noProof="0" dirty="0" smtClean="0">
                          <a:effectLst/>
                        </a:rPr>
                        <a:t>controlados)</a:t>
                      </a:r>
                      <a:endParaRPr lang="" sz="1300" noProof="0" dirty="0">
                        <a:effectLst/>
                        <a:latin typeface="Tahoma" pitchFamily="34" charset="0"/>
                        <a:ea typeface="Times New Roman"/>
                        <a:cs typeface="Tahoma" pitchFamily="34" charset="0"/>
                      </a:endParaRPr>
                    </a:p>
                  </a:txBody>
                  <a:tcPr marL="72000" marR="72000" marT="36004" marB="36004"/>
                </a:tc>
                <a:tc>
                  <a:txBody>
                    <a:bodyPr/>
                    <a:lstStyle/>
                    <a:p>
                      <a:pPr marL="342900" lvl="0" indent="-342900">
                        <a:lnSpc>
                          <a:spcPct val="100000"/>
                        </a:lnSpc>
                        <a:spcAft>
                          <a:spcPts val="0"/>
                        </a:spcAft>
                        <a:buFont typeface="Symbol"/>
                        <a:buChar char=""/>
                      </a:pPr>
                      <a:r>
                        <a:rPr lang="" sz="1300" noProof="0" dirty="0" smtClean="0">
                          <a:effectLst/>
                        </a:rPr>
                        <a:t>Registros históricos de incendios basados en mediciones satelitales (a partir de 2000) analizados con datos de tipo </a:t>
                      </a:r>
                      <a:r>
                        <a:rPr lang="" sz="1300" noProof="0" dirty="0" err="1" smtClean="0">
                          <a:effectLst/>
                        </a:rPr>
                        <a:t>Landsat</a:t>
                      </a:r>
                      <a:endParaRPr lang="" sz="1300" noProof="0" dirty="0">
                        <a:effectLst/>
                        <a:latin typeface="Tahoma" pitchFamily="34" charset="0"/>
                        <a:ea typeface="Times New Roman"/>
                        <a:cs typeface="Tahoma" pitchFamily="34" charset="0"/>
                      </a:endParaRPr>
                    </a:p>
                  </a:txBody>
                  <a:tcPr marL="72000" marR="72000" marT="36004" marB="36004"/>
                </a:tc>
              </a:tr>
            </a:tbl>
          </a:graphicData>
        </a:graphic>
      </p:graphicFrame>
      <p:sp>
        <p:nvSpPr>
          <p:cNvPr id="6" name="Rectangle 5"/>
          <p:cNvSpPr/>
          <p:nvPr/>
        </p:nvSpPr>
        <p:spPr>
          <a:xfrm>
            <a:off x="5523210" y="5740164"/>
            <a:ext cx="2853645" cy="338554"/>
          </a:xfrm>
          <a:prstGeom prst="rect">
            <a:avLst/>
          </a:prstGeom>
        </p:spPr>
        <p:txBody>
          <a:bodyPr wrap="square">
            <a:spAutoFit/>
          </a:bodyPr>
          <a:lstStyle/>
          <a:p>
            <a:r>
              <a:rPr lang="" sz="1600" dirty="0" smtClean="0"/>
              <a:t>Fuente: Herold y otros, 2011</a:t>
            </a:r>
            <a:endParaRPr lang="" sz="1600" dirty="0"/>
          </a:p>
        </p:txBody>
      </p:sp>
    </p:spTree>
    <p:extLst>
      <p:ext uri="{BB962C8B-B14F-4D97-AF65-F5344CB8AC3E}">
        <p14:creationId xmlns:p14="http://schemas.microsoft.com/office/powerpoint/2010/main" val="2219027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 noProof="0" dirty="0" smtClean="0"/>
              <a:t>Fuentes comunes de datos de actividad sobre degradación forestal</a:t>
            </a:r>
            <a:endParaRPr lang="" noProof="0" dirty="0"/>
          </a:p>
        </p:txBody>
      </p:sp>
      <p:sp>
        <p:nvSpPr>
          <p:cNvPr id="4" name="Text Box 3"/>
          <p:cNvSpPr txBox="1">
            <a:spLocks noChangeArrowheads="1"/>
          </p:cNvSpPr>
          <p:nvPr/>
        </p:nvSpPr>
        <p:spPr bwMode="auto">
          <a:xfrm>
            <a:off x="174626" y="1684085"/>
            <a:ext cx="8636000" cy="4360168"/>
          </a:xfrm>
          <a:prstGeom prst="rect">
            <a:avLst/>
          </a:prstGeom>
          <a:noFill/>
          <a:ln w="9525">
            <a:noFill/>
            <a:miter lim="800000"/>
            <a:headEnd/>
            <a:tailEnd/>
          </a:ln>
          <a:effectLst/>
        </p:spPr>
        <p:txBody>
          <a:bodyPr wrap="square">
            <a:spAutoFit/>
          </a:bodyPr>
          <a:lstStyle/>
          <a:p>
            <a:pPr marL="457200" indent="-457200">
              <a:spcBef>
                <a:spcPts val="500"/>
              </a:spcBef>
              <a:buFont typeface="+mj-lt"/>
              <a:buAutoNum type="arabicPeriod"/>
              <a:defRPr/>
            </a:pPr>
            <a:r>
              <a:rPr lang="es-NI" b="1" dirty="0" smtClean="0">
                <a:latin typeface="+mn-lt"/>
              </a:rPr>
              <a:t>Observación y estudios de campo </a:t>
            </a:r>
            <a:r>
              <a:rPr lang="es-NI" dirty="0" smtClean="0">
                <a:solidFill>
                  <a:schemeClr val="accent4"/>
                </a:solidFill>
                <a:latin typeface="+mn-lt"/>
              </a:rPr>
              <a:t>(sección 3i)</a:t>
            </a:r>
            <a:r>
              <a:rPr lang="es-NI" b="1" dirty="0" smtClean="0">
                <a:latin typeface="+mn-lt"/>
              </a:rPr>
              <a:t>:</a:t>
            </a:r>
          </a:p>
          <a:p>
            <a:pPr marL="914400" lvl="1" indent="-457200">
              <a:spcBef>
                <a:spcPts val="500"/>
              </a:spcBef>
              <a:buFont typeface="Wingdings" pitchFamily="2" charset="2"/>
              <a:buChar char="Ø"/>
              <a:defRPr/>
            </a:pPr>
            <a:r>
              <a:rPr lang="es-NI" sz="1600" dirty="0" smtClean="0">
                <a:latin typeface="+mn-lt"/>
              </a:rPr>
              <a:t>Evaluación basada en inventarios (niveles nacional, subnacional)</a:t>
            </a:r>
          </a:p>
          <a:p>
            <a:pPr marL="914400" lvl="1" indent="-457200">
              <a:spcBef>
                <a:spcPts val="500"/>
              </a:spcBef>
              <a:buFont typeface="Wingdings" pitchFamily="2" charset="2"/>
              <a:buChar char="Ø"/>
              <a:defRPr/>
            </a:pPr>
            <a:r>
              <a:rPr lang="es-NI" sz="1600" dirty="0" smtClean="0">
                <a:latin typeface="+mn-lt"/>
              </a:rPr>
              <a:t>Datos de estudios de campo específicos (incl. entrevistas), investigación y parcelas de muestreo permanente</a:t>
            </a:r>
          </a:p>
          <a:p>
            <a:pPr marL="914400" lvl="1" indent="-457200">
              <a:spcBef>
                <a:spcPts val="500"/>
              </a:spcBef>
              <a:buFont typeface="Wingdings" pitchFamily="2" charset="2"/>
              <a:buChar char="Ø"/>
              <a:defRPr/>
            </a:pPr>
            <a:r>
              <a:rPr lang="es-NI" sz="1600" dirty="0" smtClean="0">
                <a:latin typeface="+mn-lt"/>
              </a:rPr>
              <a:t>Datos sobre silvicultura comercial (por ejemplo, concesiones de tala y tasas de extracción </a:t>
            </a:r>
            <a:r>
              <a:rPr lang="es-NI" sz="1600" dirty="0" smtClean="0">
                <a:solidFill>
                  <a:schemeClr val="bg2"/>
                </a:solidFill>
                <a:latin typeface="+mn-lt"/>
              </a:rPr>
              <a:t>maderera)</a:t>
            </a:r>
          </a:p>
          <a:p>
            <a:pPr marL="914400" lvl="1" indent="-457200">
              <a:spcBef>
                <a:spcPts val="500"/>
              </a:spcBef>
              <a:buFont typeface="Wingdings" pitchFamily="2" charset="2"/>
              <a:buChar char="Ø"/>
              <a:defRPr/>
            </a:pPr>
            <a:r>
              <a:rPr lang="es-NI" sz="1600" dirty="0" smtClean="0">
                <a:latin typeface="+mn-lt"/>
              </a:rPr>
              <a:t>Variables sustitutas de mercados y demanda nacional (carbón vegetal, leña, subsistencia)</a:t>
            </a:r>
            <a:r>
              <a:rPr lang="es-NI" sz="1600" dirty="0" smtClean="0"/>
              <a:t/>
            </a:r>
            <a:br>
              <a:rPr lang="es-NI" sz="1600" dirty="0" smtClean="0"/>
            </a:br>
            <a:endParaRPr lang="es-NI" sz="1600" dirty="0" smtClean="0">
              <a:latin typeface="+mn-lt"/>
            </a:endParaRPr>
          </a:p>
          <a:p>
            <a:pPr marL="457200" indent="-457200">
              <a:spcBef>
                <a:spcPts val="500"/>
              </a:spcBef>
              <a:buFont typeface="+mj-lt"/>
              <a:buAutoNum type="arabicPeriod"/>
              <a:defRPr/>
            </a:pPr>
            <a:r>
              <a:rPr lang="es-NI" b="1" dirty="0" smtClean="0">
                <a:latin typeface="+mn-lt"/>
              </a:rPr>
              <a:t>Detección remota </a:t>
            </a:r>
            <a:r>
              <a:rPr lang="es-NI" dirty="0" smtClean="0">
                <a:solidFill>
                  <a:schemeClr val="accent4"/>
                </a:solidFill>
                <a:latin typeface="+mn-lt"/>
              </a:rPr>
              <a:t>(sección 3ii)</a:t>
            </a:r>
            <a:r>
              <a:rPr lang="es-NI" b="1" dirty="0" smtClean="0">
                <a:latin typeface="+mn-lt"/>
              </a:rPr>
              <a:t>:</a:t>
            </a:r>
          </a:p>
          <a:p>
            <a:pPr marL="749300" lvl="1" indent="-292100">
              <a:spcBef>
                <a:spcPts val="500"/>
              </a:spcBef>
              <a:buFont typeface="Wingdings" pitchFamily="2" charset="2"/>
              <a:buChar char="Ø"/>
              <a:defRPr/>
            </a:pPr>
            <a:r>
              <a:rPr lang="es-NI" sz="1600" dirty="0" smtClean="0">
                <a:latin typeface="+mn-lt"/>
              </a:rPr>
              <a:t>Detección directa de procesos de degradación (daño de la cubierta de copas)</a:t>
            </a:r>
          </a:p>
          <a:p>
            <a:pPr marL="730250" lvl="1" indent="-273050">
              <a:spcBef>
                <a:spcPts val="500"/>
              </a:spcBef>
              <a:buFont typeface="Wingdings" pitchFamily="2" charset="2"/>
              <a:buChar char="Ø"/>
              <a:defRPr/>
            </a:pPr>
            <a:r>
              <a:rPr lang="es-NI" sz="1600" dirty="0" smtClean="0">
                <a:latin typeface="+mn-lt"/>
              </a:rPr>
              <a:t>Métodos indirectos (observación de infraestructura humana)</a:t>
            </a:r>
          </a:p>
          <a:p>
            <a:pPr marL="730250" lvl="1" indent="-273050">
              <a:spcBef>
                <a:spcPts val="500"/>
              </a:spcBef>
              <a:buFont typeface="Wingdings" pitchFamily="2" charset="2"/>
              <a:buChar char="Ø"/>
              <a:defRPr/>
            </a:pPr>
            <a:r>
              <a:rPr lang="es-NI" sz="1600" dirty="0" smtClean="0">
                <a:latin typeface="+mn-lt"/>
              </a:rPr>
              <a:t>Seguimiento de incendios (incendios activos y zonas incendiadas; </a:t>
            </a:r>
            <a:r>
              <a:rPr lang="es-NI" sz="1600" dirty="0" smtClean="0">
                <a:solidFill>
                  <a:schemeClr val="accent4"/>
                </a:solidFill>
                <a:latin typeface="+mn-lt"/>
              </a:rPr>
              <a:t>vea asimismo el módulo 2.6</a:t>
            </a:r>
            <a:r>
              <a:rPr lang="es-NI" sz="1600" dirty="0" smtClean="0">
                <a:latin typeface="+mn-lt"/>
              </a:rPr>
              <a:t>)</a:t>
            </a:r>
            <a:endParaRPr lang="es-NI" sz="1600" dirty="0">
              <a:latin typeface="+mn-lt"/>
            </a:endParaRPr>
          </a:p>
        </p:txBody>
      </p:sp>
    </p:spTree>
    <p:extLst>
      <p:ext uri="{BB962C8B-B14F-4D97-AF65-F5344CB8AC3E}">
        <p14:creationId xmlns:p14="http://schemas.microsoft.com/office/powerpoint/2010/main" val="2993917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indent="-457200">
              <a:lnSpc>
                <a:spcPct val="100000"/>
              </a:lnSpc>
              <a:buClr>
                <a:schemeClr val="bg2">
                  <a:lumMod val="20000"/>
                  <a:lumOff val="80000"/>
                </a:schemeClr>
              </a:buClr>
              <a:buSzPct val="115000"/>
              <a:buFont typeface="+mj-lt"/>
              <a:buAutoNum type="arabicPeriod"/>
            </a:pPr>
            <a:r>
              <a:rPr lang="es-DO" sz="2000" dirty="0">
                <a:solidFill>
                  <a:schemeClr val="bg2">
                    <a:lumMod val="20000"/>
                    <a:lumOff val="80000"/>
                  </a:schemeClr>
                </a:solidFill>
              </a:rPr>
              <a:t>Definición de degradación forestal y contexto de </a:t>
            </a:r>
            <a:r>
              <a:rPr lang="es-DO" sz="2000" dirty="0" smtClean="0">
                <a:solidFill>
                  <a:schemeClr val="bg2">
                    <a:lumMod val="20000"/>
                    <a:lumOff val="80000"/>
                  </a:schemeClr>
                </a:solidFill>
              </a:rPr>
              <a:t>la OBP </a:t>
            </a:r>
            <a:r>
              <a:rPr lang="es-DO" sz="2000" dirty="0">
                <a:solidFill>
                  <a:schemeClr val="bg2">
                    <a:lumMod val="20000"/>
                    <a:lumOff val="80000"/>
                  </a:schemeClr>
                </a:solidFill>
              </a:rPr>
              <a:t>del IPCC</a:t>
            </a:r>
          </a:p>
          <a:p>
            <a:pPr marL="457200" lvl="0" indent="-457200">
              <a:lnSpc>
                <a:spcPct val="100000"/>
              </a:lnSpc>
              <a:buClr>
                <a:schemeClr val="bg2">
                  <a:lumMod val="20000"/>
                  <a:lumOff val="80000"/>
                </a:schemeClr>
              </a:buClr>
              <a:buSzPct val="115000"/>
              <a:buFont typeface="+mj-lt"/>
              <a:buAutoNum type="arabicPeriod"/>
            </a:pPr>
            <a:r>
              <a:rPr lang="es-DO" sz="2000" dirty="0" smtClean="0">
                <a:solidFill>
                  <a:schemeClr val="bg2">
                    <a:lumMod val="20000"/>
                    <a:lumOff val="80000"/>
                  </a:schemeClr>
                </a:solidFill>
              </a:rPr>
              <a:t>Tipos de degradación forestal</a:t>
            </a:r>
          </a:p>
          <a:p>
            <a:pPr marL="457200" indent="-457200">
              <a:lnSpc>
                <a:spcPct val="100000"/>
              </a:lnSpc>
              <a:buSzPct val="115000"/>
              <a:buFont typeface="+mj-lt"/>
              <a:buAutoNum type="arabicPeriod"/>
            </a:pPr>
            <a:r>
              <a:rPr lang="es-DO" sz="2000" b="1" dirty="0" smtClean="0"/>
              <a:t>Métodos para evaluar zonas de degradación forestal </a:t>
            </a:r>
          </a:p>
          <a:p>
            <a:pPr marL="1244600" lvl="1" indent="-514350">
              <a:lnSpc>
                <a:spcPct val="100000"/>
              </a:lnSpc>
              <a:buFont typeface="+mj-lt"/>
              <a:buAutoNum type="romanLcPeriod"/>
            </a:pPr>
            <a:r>
              <a:rPr lang="es-DO" sz="2000" b="1" dirty="0" smtClean="0"/>
              <a:t>Seguimiento de la degradación forestal por tala selectiva</a:t>
            </a:r>
          </a:p>
          <a:p>
            <a:pPr marL="1244600" lvl="1" indent="-514350">
              <a:lnSpc>
                <a:spcPct val="100000"/>
              </a:lnSpc>
              <a:buClr>
                <a:schemeClr val="bg2">
                  <a:lumMod val="20000"/>
                  <a:lumOff val="80000"/>
                </a:schemeClr>
              </a:buClr>
              <a:buFont typeface="+mj-lt"/>
              <a:buAutoNum type="romanLcPeriod"/>
            </a:pPr>
            <a:r>
              <a:rPr lang="es-DO" sz="2000" dirty="0" smtClean="0">
                <a:solidFill>
                  <a:schemeClr val="bg2">
                    <a:lumMod val="20000"/>
                    <a:lumOff val="80000"/>
                  </a:schemeClr>
                </a:solidFill>
              </a:rPr>
              <a:t>Métodos de detección remota</a:t>
            </a:r>
          </a:p>
          <a:p>
            <a:pPr marL="2141537" lvl="2" indent="-514350">
              <a:lnSpc>
                <a:spcPct val="100000"/>
              </a:lnSpc>
              <a:buClr>
                <a:schemeClr val="bg2">
                  <a:lumMod val="20000"/>
                  <a:lumOff val="80000"/>
                </a:schemeClr>
              </a:buClr>
              <a:buFont typeface="+mj-lt"/>
              <a:buAutoNum type="alphaLcParenR"/>
            </a:pPr>
            <a:r>
              <a:rPr lang="es-DO" sz="2000" dirty="0" smtClean="0">
                <a:solidFill>
                  <a:schemeClr val="bg2">
                    <a:lumMod val="20000"/>
                    <a:lumOff val="80000"/>
                  </a:schemeClr>
                </a:solidFill>
              </a:rPr>
              <a:t>métodos directos</a:t>
            </a:r>
          </a:p>
          <a:p>
            <a:pPr marL="2141537" lvl="2" indent="-514350">
              <a:lnSpc>
                <a:spcPct val="100000"/>
              </a:lnSpc>
              <a:buClr>
                <a:schemeClr val="bg2">
                  <a:lumMod val="20000"/>
                  <a:lumOff val="80000"/>
                </a:schemeClr>
              </a:buClr>
              <a:buFont typeface="+mj-lt"/>
              <a:buAutoNum type="alphaLcParenR"/>
            </a:pPr>
            <a:r>
              <a:rPr lang="es-DO" sz="2000" dirty="0" smtClean="0">
                <a:solidFill>
                  <a:schemeClr val="bg2">
                    <a:lumMod val="20000"/>
                    <a:lumOff val="80000"/>
                  </a:schemeClr>
                </a:solidFill>
              </a:rPr>
              <a:t>métodos indirectos</a:t>
            </a:r>
          </a:p>
          <a:p>
            <a:pPr marL="457200" lvl="0" indent="-457200">
              <a:lnSpc>
                <a:spcPct val="100000"/>
              </a:lnSpc>
              <a:buClr>
                <a:schemeClr val="bg2">
                  <a:lumMod val="20000"/>
                  <a:lumOff val="80000"/>
                </a:schemeClr>
              </a:buClr>
              <a:buSzPct val="115000"/>
              <a:buFont typeface="+mj-lt"/>
              <a:buAutoNum type="arabicPeriod"/>
            </a:pPr>
            <a:r>
              <a:rPr lang="es-DO" sz="2000" i="1" dirty="0" smtClean="0">
                <a:solidFill>
                  <a:schemeClr val="bg2">
                    <a:lumMod val="20000"/>
                    <a:lumOff val="80000"/>
                  </a:schemeClr>
                </a:solidFill>
              </a:rPr>
              <a:t>Software</a:t>
            </a:r>
            <a:r>
              <a:rPr lang="es-DO" sz="2000" dirty="0" smtClean="0">
                <a:solidFill>
                  <a:schemeClr val="bg2">
                    <a:lumMod val="20000"/>
                    <a:lumOff val="80000"/>
                  </a:schemeClr>
                </a:solidFill>
              </a:rPr>
              <a:t> necesario</a:t>
            </a:r>
          </a:p>
          <a:p>
            <a:pPr marL="0" lvl="0" indent="0">
              <a:lnSpc>
                <a:spcPct val="100000"/>
              </a:lnSpc>
              <a:buClr>
                <a:schemeClr val="bg2">
                  <a:lumMod val="20000"/>
                  <a:lumOff val="80000"/>
                </a:schemeClr>
              </a:buClr>
              <a:buSzPct val="115000"/>
              <a:buNone/>
            </a:pPr>
            <a:endParaRPr lang="es-DO"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 noProof="0" dirty="0" smtClean="0"/>
              <a:t>Degradación forestal por tala selectiva</a:t>
            </a:r>
            <a:endParaRPr lang="" noProof="0" dirty="0"/>
          </a:p>
        </p:txBody>
      </p:sp>
      <p:sp>
        <p:nvSpPr>
          <p:cNvPr id="3" name="Text Placeholder 2"/>
          <p:cNvSpPr>
            <a:spLocks noGrp="1"/>
          </p:cNvSpPr>
          <p:nvPr>
            <p:ph type="body" sz="quarter" idx="10"/>
          </p:nvPr>
        </p:nvSpPr>
        <p:spPr>
          <a:xfrm>
            <a:off x="343157" y="1222087"/>
            <a:ext cx="8521188" cy="4404807"/>
          </a:xfrm>
        </p:spPr>
        <p:txBody>
          <a:bodyPr/>
          <a:lstStyle/>
          <a:p>
            <a:pPr marL="0" indent="0">
              <a:buNone/>
            </a:pPr>
            <a:r>
              <a:rPr lang="" noProof="0" dirty="0" smtClean="0"/>
              <a:t>Reducción de la cubierta de copas por:</a:t>
            </a:r>
          </a:p>
          <a:p>
            <a:pPr lvl="1"/>
            <a:r>
              <a:rPr lang="" noProof="0" dirty="0" smtClean="0"/>
              <a:t>Apertura de claros causados por tala de árboles y árboles dañados</a:t>
            </a:r>
            <a:endParaRPr lang="" strike="sngStrike" noProof="0" dirty="0" smtClean="0"/>
          </a:p>
          <a:p>
            <a:pPr lvl="1"/>
            <a:r>
              <a:rPr lang="" noProof="0" dirty="0" smtClean="0"/>
              <a:t>Desmonte para construcción de caminos, plataformas y vías de arrastre</a:t>
            </a:r>
          </a:p>
          <a:p>
            <a:pPr marL="0" indent="-33337">
              <a:buNone/>
            </a:pPr>
            <a:r>
              <a:rPr lang="" b="1" noProof="0" dirty="0" smtClean="0"/>
              <a:t>Con frecuencia, el daño se observa en zonas no contiguas.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1" y="3900515"/>
            <a:ext cx="8343900" cy="1898471"/>
          </a:xfrm>
          <a:prstGeom prst="rect">
            <a:avLst/>
          </a:prstGeom>
          <a:ln>
            <a:noFill/>
          </a:ln>
          <a:effectLst>
            <a:softEdge rad="112500"/>
          </a:effectLst>
        </p:spPr>
      </p:pic>
    </p:spTree>
    <p:extLst>
      <p:ext uri="{BB962C8B-B14F-4D97-AF65-F5344CB8AC3E}">
        <p14:creationId xmlns:p14="http://schemas.microsoft.com/office/powerpoint/2010/main" val="2748168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353086"/>
          </a:xfrm>
        </p:spPr>
        <p:txBody>
          <a:bodyPr/>
          <a:lstStyle/>
          <a:p>
            <a:r>
              <a:rPr lang="" noProof="0" dirty="0" smtClean="0"/>
              <a:t>Cómo estimar las emisiones causadas </a:t>
            </a:r>
            <a:br>
              <a:rPr lang="" noProof="0" dirty="0" smtClean="0"/>
            </a:br>
            <a:r>
              <a:rPr lang="" noProof="0" dirty="0" smtClean="0"/>
              <a:t>por las prácticas de recolección de madera</a:t>
            </a:r>
            <a:endParaRPr lang="" noProof="0" dirty="0"/>
          </a:p>
        </p:txBody>
      </p:sp>
      <p:sp>
        <p:nvSpPr>
          <p:cNvPr id="4" name="Content Placeholder 2"/>
          <p:cNvSpPr txBox="1">
            <a:spLocks/>
          </p:cNvSpPr>
          <p:nvPr/>
        </p:nvSpPr>
        <p:spPr>
          <a:xfrm>
            <a:off x="421200" y="1880778"/>
            <a:ext cx="8521188" cy="3567000"/>
          </a:xfrm>
          <a:prstGeom prst="rect">
            <a:avLst/>
          </a:prstGeom>
        </p:spPr>
        <p:txBody>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DO" dirty="0" smtClean="0"/>
              <a:t>Dos metodologías básicas basadas en el marco del IPCC:</a:t>
            </a:r>
          </a:p>
          <a:p>
            <a:pPr lvl="1"/>
            <a:r>
              <a:rPr lang="es-DO" dirty="0" smtClean="0"/>
              <a:t>Combinación de tasas de extracción maderera, planes de gestión e imágenes de alta resolución para datos de actividad y pérdidas/ganancias para factores de emisión (</a:t>
            </a:r>
            <a:r>
              <a:rPr lang="es-DO" dirty="0" smtClean="0">
                <a:solidFill>
                  <a:schemeClr val="accent4"/>
                </a:solidFill>
              </a:rPr>
              <a:t>vea asimismo el módulo 2.3</a:t>
            </a:r>
            <a:r>
              <a:rPr lang="es-DO" dirty="0" smtClean="0"/>
              <a:t>)</a:t>
            </a:r>
          </a:p>
          <a:p>
            <a:pPr lvl="1"/>
            <a:r>
              <a:rPr lang="es-DO" dirty="0" smtClean="0"/>
              <a:t>Detección remota por medio de imágenes de media resolución para los datos de actividad y método de cambios en las reservas de carbono para factores de emisión </a:t>
            </a:r>
            <a:r>
              <a:rPr lang="es-DO" dirty="0" smtClean="0">
                <a:solidFill>
                  <a:schemeClr val="accent4"/>
                </a:solidFill>
              </a:rPr>
              <a:t>(vea la sección 3ii)</a:t>
            </a:r>
          </a:p>
        </p:txBody>
      </p:sp>
    </p:spTree>
    <p:extLst>
      <p:ext uri="{BB962C8B-B14F-4D97-AF65-F5344CB8AC3E}">
        <p14:creationId xmlns:p14="http://schemas.microsoft.com/office/powerpoint/2010/main" val="3409011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 sz="2800" noProof="0" dirty="0" smtClean="0"/>
              <a:t>Ejemplo de tala selectiva</a:t>
            </a:r>
            <a:endParaRPr lang="" noProof="0" dirty="0"/>
          </a:p>
        </p:txBody>
      </p:sp>
      <p:sp>
        <p:nvSpPr>
          <p:cNvPr id="4" name="Rectangle 2"/>
          <p:cNvSpPr>
            <a:spLocks noChangeArrowheads="1"/>
          </p:cNvSpPr>
          <p:nvPr/>
        </p:nvSpPr>
        <p:spPr bwMode="auto">
          <a:xfrm>
            <a:off x="461058" y="1150681"/>
            <a:ext cx="8229600" cy="4655121"/>
          </a:xfrm>
          <a:prstGeom prst="rect">
            <a:avLst/>
          </a:prstGeom>
          <a:noFill/>
          <a:ln w="9525">
            <a:noFill/>
            <a:miter lim="800000"/>
            <a:headEnd/>
            <a:tailEnd/>
          </a:ln>
        </p:spPr>
        <p:txBody>
          <a:bodyPr wrap="square">
            <a:spAutoFit/>
          </a:bodyPr>
          <a:lstStyle/>
          <a:p>
            <a:pPr marL="342900" indent="-342900">
              <a:buSzPct val="140000"/>
              <a:buFont typeface="Wingdings" panose="05000000000000000000" pitchFamily="2" charset="2"/>
              <a:buChar char="§"/>
            </a:pPr>
            <a:r>
              <a:rPr lang="es-PA" sz="1700" dirty="0" smtClean="0">
                <a:latin typeface="+mj-lt"/>
              </a:rPr>
              <a:t>Las emisiones por tala selectiva se estiman empleando la siguiente ecuación: </a:t>
            </a:r>
          </a:p>
          <a:p>
            <a:r>
              <a:rPr lang="es-PA" sz="1700" b="1" dirty="0" smtClean="0">
                <a:latin typeface="+mj-lt"/>
              </a:rPr>
              <a:t>	Factores de emisión (t C/m</a:t>
            </a:r>
            <a:r>
              <a:rPr lang="es-PA" sz="1700" b="1" baseline="30000" dirty="0" smtClean="0">
                <a:latin typeface="+mj-lt"/>
              </a:rPr>
              <a:t>3</a:t>
            </a:r>
            <a:r>
              <a:rPr lang="es-PA" sz="1700" b="1" dirty="0" smtClean="0">
                <a:latin typeface="+mj-lt"/>
              </a:rPr>
              <a:t>) = ETE + FDT+ FIT</a:t>
            </a:r>
          </a:p>
          <a:p>
            <a:endParaRPr lang="es-PA" sz="1700" b="1" dirty="0" smtClean="0">
              <a:latin typeface="+mj-lt"/>
            </a:endParaRPr>
          </a:p>
          <a:p>
            <a:r>
              <a:rPr lang="es-PA" sz="1700" i="1" dirty="0" smtClean="0">
                <a:latin typeface="+mj-lt"/>
              </a:rPr>
              <a:t>Donde:</a:t>
            </a:r>
          </a:p>
          <a:p>
            <a:pPr marL="800100" lvl="1" indent="-342900">
              <a:spcAft>
                <a:spcPts val="300"/>
              </a:spcAft>
              <a:buSzPct val="115000"/>
              <a:buFont typeface="Arial" panose="020B0604020202020204" pitchFamily="34" charset="0"/>
              <a:buChar char="•"/>
            </a:pPr>
            <a:r>
              <a:rPr lang="es-PA" sz="1700" dirty="0" smtClean="0">
                <a:latin typeface="+mj-lt"/>
              </a:rPr>
              <a:t>ETE = emisiones de troncos extraídos (t C/m</a:t>
            </a:r>
            <a:r>
              <a:rPr lang="es-PA" sz="1700" baseline="30000" dirty="0" smtClean="0">
                <a:latin typeface="+mj-lt"/>
              </a:rPr>
              <a:t>3</a:t>
            </a:r>
            <a:r>
              <a:rPr lang="es-PA" sz="1700" dirty="0" smtClean="0">
                <a:latin typeface="+mj-lt"/>
              </a:rPr>
              <a:t> extraído)</a:t>
            </a:r>
          </a:p>
          <a:p>
            <a:pPr marL="800100" lvl="1" indent="-342900">
              <a:spcAft>
                <a:spcPts val="300"/>
              </a:spcAft>
              <a:buSzPct val="115000"/>
              <a:buFont typeface="Arial" panose="020B0604020202020204" pitchFamily="34" charset="0"/>
              <a:buChar char="•"/>
            </a:pPr>
            <a:r>
              <a:rPr lang="es-PA" sz="1700" dirty="0" smtClean="0">
                <a:latin typeface="+mj-lt"/>
              </a:rPr>
              <a:t>FDT = factor de daño de la tala, o carbono de necromasa que permanece en los claros por árboles caídos y daño incidental (t C/m</a:t>
            </a:r>
            <a:r>
              <a:rPr lang="es-PA" sz="1700" baseline="30000" dirty="0" smtClean="0">
                <a:latin typeface="+mj-lt"/>
              </a:rPr>
              <a:t>3</a:t>
            </a:r>
            <a:r>
              <a:rPr lang="es-PA" sz="1700" dirty="0" smtClean="0">
                <a:latin typeface="+mj-lt"/>
              </a:rPr>
              <a:t> extraído)</a:t>
            </a:r>
          </a:p>
          <a:p>
            <a:pPr marL="800100" lvl="1" indent="-342900">
              <a:spcAft>
                <a:spcPts val="300"/>
              </a:spcAft>
              <a:buSzPct val="115000"/>
              <a:buFont typeface="Arial" panose="020B0604020202020204" pitchFamily="34" charset="0"/>
              <a:buChar char="•"/>
            </a:pPr>
            <a:r>
              <a:rPr lang="es-PA" sz="1700" dirty="0" smtClean="0">
                <a:latin typeface="+mj-lt"/>
              </a:rPr>
              <a:t>FIT = factor de infraestructura de la tala, o carbono de necromasa por construcción de infraestructura (t C/m</a:t>
            </a:r>
            <a:r>
              <a:rPr lang="es-PA" sz="1700" baseline="30000" dirty="0" smtClean="0">
                <a:latin typeface="+mj-lt"/>
              </a:rPr>
              <a:t>3</a:t>
            </a:r>
            <a:r>
              <a:rPr lang="es-PA" sz="1700" dirty="0" smtClean="0">
                <a:latin typeface="+mj-lt"/>
              </a:rPr>
              <a:t>) </a:t>
            </a:r>
          </a:p>
          <a:p>
            <a:pPr marL="342900" indent="-342900">
              <a:buSzPct val="140000"/>
              <a:buFont typeface="Wingdings" panose="05000000000000000000" pitchFamily="2" charset="2"/>
              <a:buChar char="§"/>
            </a:pPr>
            <a:r>
              <a:rPr lang="es-PA" sz="1700" dirty="0" smtClean="0">
                <a:latin typeface="+mj-lt"/>
              </a:rPr>
              <a:t>Se recopilan datos en el terreno para cuantificar las ETE y el </a:t>
            </a:r>
            <a:r>
              <a:rPr lang="es-PA" sz="1700" dirty="0" smtClean="0"/>
              <a:t>FDT </a:t>
            </a:r>
            <a:r>
              <a:rPr lang="es-PA" sz="1700" dirty="0" smtClean="0">
                <a:latin typeface="+mj-lt"/>
              </a:rPr>
              <a:t>de múltiples claros generados por la tala.</a:t>
            </a:r>
          </a:p>
          <a:p>
            <a:pPr marL="342900" indent="-342900">
              <a:buSzPct val="140000"/>
              <a:buFont typeface="Wingdings" panose="05000000000000000000" pitchFamily="2" charset="2"/>
              <a:buChar char="§"/>
            </a:pPr>
            <a:r>
              <a:rPr lang="es-PA" sz="1700" dirty="0" smtClean="0">
                <a:latin typeface="+mj-lt"/>
              </a:rPr>
              <a:t>Los datos de actividad para este método comprenden el volumen total extraído del bosque por año, pero para recopilar los datos de actividad quizá se deba emplear una combinación de datos de campo e imágenes de muy alta resolución obtenidas por detección remota.</a:t>
            </a:r>
          </a:p>
        </p:txBody>
      </p:sp>
    </p:spTree>
    <p:extLst>
      <p:ext uri="{BB962C8B-B14F-4D97-AF65-F5344CB8AC3E}">
        <p14:creationId xmlns:p14="http://schemas.microsoft.com/office/powerpoint/2010/main" val="2193799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1642" y="230188"/>
            <a:ext cx="8442796" cy="569912"/>
          </a:xfrm>
        </p:spPr>
        <p:txBody>
          <a:bodyPr/>
          <a:lstStyle/>
          <a:p>
            <a:r>
              <a:rPr lang="" noProof="0" dirty="0" smtClean="0"/>
              <a:t>Material de referencia</a:t>
            </a:r>
            <a:endParaRPr lang="" noProof="0" dirty="0"/>
          </a:p>
        </p:txBody>
      </p:sp>
      <p:sp>
        <p:nvSpPr>
          <p:cNvPr id="6" name="Tijdelijke aanduiding voor tekst 5"/>
          <p:cNvSpPr>
            <a:spLocks noGrp="1"/>
          </p:cNvSpPr>
          <p:nvPr>
            <p:ph type="body" sz="quarter" idx="10"/>
          </p:nvPr>
        </p:nvSpPr>
        <p:spPr>
          <a:xfrm>
            <a:off x="491642" y="967407"/>
            <a:ext cx="8521188" cy="4911728"/>
          </a:xfrm>
        </p:spPr>
        <p:txBody>
          <a:bodyPr/>
          <a:lstStyle/>
          <a:p>
            <a:pPr lvl="0">
              <a:lnSpc>
                <a:spcPct val="100000"/>
              </a:lnSpc>
            </a:pPr>
            <a:r>
              <a:rPr lang="es-ES" sz="1200" dirty="0"/>
              <a:t>Sistema de </a:t>
            </a:r>
            <a:r>
              <a:rPr lang="es-ES" sz="1200" dirty="0" smtClean="0"/>
              <a:t>observación mundial de la dinámica de la cubierta forestal y la cubierta terrestre (</a:t>
            </a:r>
            <a:r>
              <a:rPr lang="es-AR" sz="1200" dirty="0"/>
              <a:t>GOFC-GOLD) (2014), </a:t>
            </a:r>
            <a:r>
              <a:rPr lang="es-AR" sz="1200" i="1" dirty="0"/>
              <a:t>Sourcebook</a:t>
            </a:r>
            <a:r>
              <a:rPr lang="es-AR" sz="1200" dirty="0"/>
              <a:t> (Libro de consulta</a:t>
            </a:r>
            <a:r>
              <a:rPr lang="es-AR" sz="1200" i="1" dirty="0"/>
              <a:t>),</a:t>
            </a:r>
            <a:r>
              <a:rPr lang="es-AR" sz="1200" dirty="0"/>
              <a:t> </a:t>
            </a:r>
            <a:r>
              <a:rPr lang="es-AR" sz="1200" dirty="0" smtClean="0"/>
              <a:t>sección </a:t>
            </a:r>
            <a:r>
              <a:rPr lang="" sz="1200" noProof="0" dirty="0" smtClean="0"/>
              <a:t>2.2. </a:t>
            </a:r>
          </a:p>
          <a:p>
            <a:pPr>
              <a:lnSpc>
                <a:spcPct val="100000"/>
              </a:lnSpc>
              <a:tabLst>
                <a:tab pos="531813" algn="l"/>
              </a:tabLst>
            </a:pPr>
            <a:r>
              <a:rPr lang="es-AR" sz="1200" dirty="0"/>
              <a:t>Iniciativa Mundial de Observación de los Bosques (GFOI) (2014), </a:t>
            </a:r>
            <a:r>
              <a:rPr lang="es-AR" sz="1200" i="1" dirty="0"/>
              <a:t>Integración de las observaciones por teledetección y terrestres para estimar las emisiones y absorciones de gases de efecto invernadero en los bosques: Métodos y orientación de la Iniciativa Mundial de Observación de los Bosques</a:t>
            </a:r>
            <a:r>
              <a:rPr lang="es-AR" sz="1200" dirty="0"/>
              <a:t> (Documento </a:t>
            </a:r>
            <a:r>
              <a:rPr lang="es-AR" sz="1200" dirty="0" smtClean="0"/>
              <a:t>sobre </a:t>
            </a:r>
            <a:r>
              <a:rPr lang="es-AR" sz="1200" dirty="0"/>
              <a:t>métodos y orientación [DMO]), </a:t>
            </a:r>
            <a:r>
              <a:rPr lang="es-AR" sz="1200" dirty="0" smtClean="0"/>
              <a:t>secciones </a:t>
            </a:r>
            <a:r>
              <a:rPr lang="" sz="1200" noProof="0" dirty="0" smtClean="0"/>
              <a:t>2.2.2 y 3.</a:t>
            </a:r>
          </a:p>
          <a:p>
            <a:pPr>
              <a:lnSpc>
                <a:spcPct val="100000"/>
              </a:lnSpc>
              <a:tabLst>
                <a:tab pos="531813" algn="l"/>
              </a:tabLst>
            </a:pPr>
            <a:r>
              <a:rPr lang="" sz="1200" noProof="0" dirty="0" smtClean="0"/>
              <a:t>Souza (2012), “</a:t>
            </a:r>
            <a:r>
              <a:rPr lang="" sz="1200" noProof="0" dirty="0" err="1" smtClean="0"/>
              <a:t>Monitoring</a:t>
            </a:r>
            <a:r>
              <a:rPr lang="" sz="1200" noProof="0" dirty="0" smtClean="0"/>
              <a:t> of </a:t>
            </a:r>
            <a:r>
              <a:rPr lang="" sz="1200" noProof="0" dirty="0" err="1" smtClean="0"/>
              <a:t>Forest</a:t>
            </a:r>
            <a:r>
              <a:rPr lang="" sz="1200" noProof="0" dirty="0" smtClean="0"/>
              <a:t> </a:t>
            </a:r>
            <a:r>
              <a:rPr lang="" sz="1200" noProof="0" dirty="0" err="1" smtClean="0"/>
              <a:t>Degradation</a:t>
            </a:r>
            <a:r>
              <a:rPr lang="" sz="1200" noProof="0" dirty="0" smtClean="0"/>
              <a:t>” (Seguimiento de la degradación forestal), En </a:t>
            </a:r>
            <a:r>
              <a:rPr lang="" sz="1200" i="1" noProof="0" dirty="0" smtClean="0">
                <a:solidFill>
                  <a:schemeClr val="tx1"/>
                </a:solidFill>
              </a:rPr>
              <a:t>Global </a:t>
            </a:r>
            <a:r>
              <a:rPr lang="" sz="1200" i="1" noProof="0" dirty="0" err="1" smtClean="0">
                <a:solidFill>
                  <a:schemeClr val="tx1"/>
                </a:solidFill>
              </a:rPr>
              <a:t>Forest</a:t>
            </a:r>
            <a:r>
              <a:rPr lang="" sz="1200" i="1" noProof="0" dirty="0" smtClean="0">
                <a:solidFill>
                  <a:schemeClr val="tx1"/>
                </a:solidFill>
              </a:rPr>
              <a:t> </a:t>
            </a:r>
            <a:r>
              <a:rPr lang="" sz="1200" i="1" noProof="0" dirty="0" err="1" smtClean="0">
                <a:solidFill>
                  <a:schemeClr val="tx1"/>
                </a:solidFill>
              </a:rPr>
              <a:t>Monitoring</a:t>
            </a:r>
            <a:r>
              <a:rPr lang="" sz="1200" i="1" noProof="0" dirty="0" smtClean="0">
                <a:solidFill>
                  <a:schemeClr val="tx1"/>
                </a:solidFill>
              </a:rPr>
              <a:t> </a:t>
            </a:r>
            <a:r>
              <a:rPr lang="" sz="1200" i="1" noProof="0" dirty="0" err="1" smtClean="0">
                <a:solidFill>
                  <a:schemeClr val="tx1"/>
                </a:solidFill>
              </a:rPr>
              <a:t>from</a:t>
            </a:r>
            <a:r>
              <a:rPr lang="" sz="1200" i="1" noProof="0" dirty="0" smtClean="0">
                <a:solidFill>
                  <a:schemeClr val="tx1"/>
                </a:solidFill>
              </a:rPr>
              <a:t> </a:t>
            </a:r>
            <a:r>
              <a:rPr lang="" sz="1200" i="1" noProof="0" dirty="0" err="1" smtClean="0">
                <a:solidFill>
                  <a:schemeClr val="tx1"/>
                </a:solidFill>
              </a:rPr>
              <a:t>Earth</a:t>
            </a:r>
            <a:r>
              <a:rPr lang="" sz="1200" i="1" noProof="0" dirty="0" smtClean="0">
                <a:solidFill>
                  <a:schemeClr val="tx1"/>
                </a:solidFill>
              </a:rPr>
              <a:t> </a:t>
            </a:r>
            <a:r>
              <a:rPr lang="" sz="1200" i="1" noProof="0" dirty="0" err="1" smtClean="0">
                <a:solidFill>
                  <a:schemeClr val="tx1"/>
                </a:solidFill>
              </a:rPr>
              <a:t>Observation</a:t>
            </a:r>
            <a:r>
              <a:rPr lang="" sz="1200" i="1" dirty="0">
                <a:solidFill>
                  <a:schemeClr val="tx1"/>
                </a:solidFill>
              </a:rPr>
              <a:t> </a:t>
            </a:r>
            <a:r>
              <a:rPr lang="" sz="1200" dirty="0" smtClean="0">
                <a:solidFill>
                  <a:schemeClr val="tx1"/>
                </a:solidFill>
              </a:rPr>
              <a:t>(Seguimiento mundial de los bosques a partir de la observación de la Tierra)</a:t>
            </a:r>
            <a:endParaRPr lang="" sz="1200" noProof="0" dirty="0" smtClean="0"/>
          </a:p>
          <a:p>
            <a:pPr>
              <a:lnSpc>
                <a:spcPct val="100000"/>
              </a:lnSpc>
              <a:tabLst>
                <a:tab pos="531813" algn="l"/>
              </a:tabLst>
            </a:pPr>
            <a:r>
              <a:rPr lang="" sz="1200" noProof="0" dirty="0" smtClean="0"/>
              <a:t>Morton, D. y otros (2011), “Historic Emissions from Deforestation and Forest Degradation in Mato Grosso, Brazil: 1) source data uncertainties” (Emisiones históricas provenientes de la deforestación y la degradación forestal en el Mato Grosso, Brasil: 1) Fuentes de la incertidumbre en los datos). </a:t>
            </a:r>
          </a:p>
          <a:p>
            <a:pPr>
              <a:lnSpc>
                <a:spcPct val="100000"/>
              </a:lnSpc>
              <a:tabLst>
                <a:tab pos="531813" algn="l"/>
              </a:tabLst>
            </a:pPr>
            <a:r>
              <a:rPr lang="" sz="1200" noProof="0" dirty="0" smtClean="0">
                <a:solidFill>
                  <a:schemeClr val="tx1"/>
                </a:solidFill>
              </a:rPr>
              <a:t>Simula (2009), “Hacia una definición de degradación de los bosques: Análisis comparativo de las definiciones existentes”, documento de trabajo 154, Organización de las Naciones Unidas para la Alimentación y la Agricultura (FAO).</a:t>
            </a:r>
            <a:r>
              <a:rPr lang="" sz="1200" noProof="0" dirty="0" smtClean="0"/>
              <a:t> </a:t>
            </a:r>
          </a:p>
          <a:p>
            <a:pPr>
              <a:lnSpc>
                <a:spcPct val="100000"/>
              </a:lnSpc>
            </a:pPr>
            <a:r>
              <a:rPr lang="" sz="1200" noProof="0" dirty="0" err="1" smtClean="0">
                <a:solidFill>
                  <a:schemeClr val="tx1"/>
                </a:solidFill>
              </a:rPr>
              <a:t>Herold</a:t>
            </a:r>
            <a:r>
              <a:rPr lang="" sz="1200" noProof="0" dirty="0" smtClean="0">
                <a:solidFill>
                  <a:schemeClr val="tx1"/>
                </a:solidFill>
              </a:rPr>
              <a:t> y otros (2011), “</a:t>
            </a:r>
            <a:r>
              <a:rPr lang="" sz="1200" noProof="0" dirty="0" err="1" smtClean="0">
                <a:solidFill>
                  <a:schemeClr val="tx1"/>
                </a:solidFill>
              </a:rPr>
              <a:t>Options</a:t>
            </a:r>
            <a:r>
              <a:rPr lang="" sz="1200" noProof="0" dirty="0" smtClean="0">
                <a:solidFill>
                  <a:schemeClr val="tx1"/>
                </a:solidFill>
              </a:rPr>
              <a:t> </a:t>
            </a:r>
            <a:r>
              <a:rPr lang="" sz="1200" noProof="0" dirty="0" err="1" smtClean="0">
                <a:solidFill>
                  <a:schemeClr val="tx1"/>
                </a:solidFill>
              </a:rPr>
              <a:t>for</a:t>
            </a:r>
            <a:r>
              <a:rPr lang="" sz="1200" noProof="0" dirty="0" smtClean="0">
                <a:solidFill>
                  <a:schemeClr val="tx1"/>
                </a:solidFill>
              </a:rPr>
              <a:t> </a:t>
            </a:r>
            <a:r>
              <a:rPr lang="" sz="1200" noProof="0" dirty="0" err="1" smtClean="0">
                <a:solidFill>
                  <a:schemeClr val="tx1"/>
                </a:solidFill>
              </a:rPr>
              <a:t>Monitoring</a:t>
            </a:r>
            <a:r>
              <a:rPr lang="" sz="1200" noProof="0" dirty="0" smtClean="0">
                <a:solidFill>
                  <a:schemeClr val="tx1"/>
                </a:solidFill>
              </a:rPr>
              <a:t> and </a:t>
            </a:r>
            <a:r>
              <a:rPr lang="" sz="1200" noProof="0" dirty="0" err="1" smtClean="0">
                <a:solidFill>
                  <a:schemeClr val="tx1"/>
                </a:solidFill>
              </a:rPr>
              <a:t>Estimating</a:t>
            </a:r>
            <a:r>
              <a:rPr lang="" sz="1200" noProof="0" dirty="0" smtClean="0">
                <a:solidFill>
                  <a:schemeClr val="tx1"/>
                </a:solidFill>
              </a:rPr>
              <a:t> </a:t>
            </a:r>
            <a:r>
              <a:rPr lang="" sz="1200" noProof="0" dirty="0" err="1" smtClean="0">
                <a:solidFill>
                  <a:schemeClr val="tx1"/>
                </a:solidFill>
              </a:rPr>
              <a:t>Historical</a:t>
            </a:r>
            <a:r>
              <a:rPr lang="" sz="1200" noProof="0" dirty="0" smtClean="0">
                <a:solidFill>
                  <a:schemeClr val="tx1"/>
                </a:solidFill>
              </a:rPr>
              <a:t> </a:t>
            </a:r>
            <a:r>
              <a:rPr lang="" sz="1200" noProof="0" dirty="0" err="1" smtClean="0">
                <a:solidFill>
                  <a:schemeClr val="tx1"/>
                </a:solidFill>
              </a:rPr>
              <a:t>Carbon</a:t>
            </a:r>
            <a:r>
              <a:rPr lang="" sz="1200" noProof="0" dirty="0" smtClean="0">
                <a:solidFill>
                  <a:schemeClr val="tx1"/>
                </a:solidFill>
              </a:rPr>
              <a:t> </a:t>
            </a:r>
            <a:r>
              <a:rPr lang="" sz="1200" noProof="0" dirty="0" err="1" smtClean="0">
                <a:solidFill>
                  <a:schemeClr val="tx1"/>
                </a:solidFill>
              </a:rPr>
              <a:t>Emissions</a:t>
            </a:r>
            <a:r>
              <a:rPr lang="" sz="1200" noProof="0" dirty="0" smtClean="0">
                <a:solidFill>
                  <a:schemeClr val="tx1"/>
                </a:solidFill>
              </a:rPr>
              <a:t> </a:t>
            </a:r>
            <a:r>
              <a:rPr lang="" sz="1200" noProof="0" dirty="0" err="1" smtClean="0">
                <a:solidFill>
                  <a:schemeClr val="tx1"/>
                </a:solidFill>
              </a:rPr>
              <a:t>from</a:t>
            </a:r>
            <a:r>
              <a:rPr lang="" sz="1200" noProof="0" dirty="0" smtClean="0">
                <a:solidFill>
                  <a:schemeClr val="tx1"/>
                </a:solidFill>
              </a:rPr>
              <a:t> </a:t>
            </a:r>
            <a:r>
              <a:rPr lang="" sz="1200" noProof="0" dirty="0" err="1" smtClean="0">
                <a:solidFill>
                  <a:schemeClr val="tx1"/>
                </a:solidFill>
              </a:rPr>
              <a:t>Forest</a:t>
            </a:r>
            <a:r>
              <a:rPr lang="" sz="1200" noProof="0" dirty="0" smtClean="0">
                <a:solidFill>
                  <a:schemeClr val="tx1"/>
                </a:solidFill>
              </a:rPr>
              <a:t> </a:t>
            </a:r>
            <a:r>
              <a:rPr lang="" sz="1200" noProof="0" dirty="0" err="1" smtClean="0">
                <a:solidFill>
                  <a:schemeClr val="tx1"/>
                </a:solidFill>
              </a:rPr>
              <a:t>Degradation</a:t>
            </a:r>
            <a:r>
              <a:rPr lang="" sz="1200" noProof="0" dirty="0" smtClean="0">
                <a:solidFill>
                  <a:schemeClr val="tx1"/>
                </a:solidFill>
              </a:rPr>
              <a:t> in </a:t>
            </a:r>
            <a:r>
              <a:rPr lang="" sz="1200" noProof="0" dirty="0" err="1" smtClean="0">
                <a:solidFill>
                  <a:schemeClr val="tx1"/>
                </a:solidFill>
              </a:rPr>
              <a:t>the</a:t>
            </a:r>
            <a:r>
              <a:rPr lang="" sz="1200" noProof="0" dirty="0" smtClean="0">
                <a:solidFill>
                  <a:schemeClr val="tx1"/>
                </a:solidFill>
              </a:rPr>
              <a:t> </a:t>
            </a:r>
            <a:r>
              <a:rPr lang="" sz="1200" noProof="0" dirty="0" err="1" smtClean="0">
                <a:solidFill>
                  <a:schemeClr val="tx1"/>
                </a:solidFill>
              </a:rPr>
              <a:t>Context</a:t>
            </a:r>
            <a:r>
              <a:rPr lang="" sz="1200" noProof="0" dirty="0" smtClean="0">
                <a:solidFill>
                  <a:schemeClr val="tx1"/>
                </a:solidFill>
              </a:rPr>
              <a:t> of REDD+” (Opciones para rastrear y estimar las emisiones históricas de carbono derivadas de la degradación forestal en el contexto de REDD+) </a:t>
            </a:r>
            <a:r>
              <a:rPr lang="" sz="1200" i="1" noProof="0" dirty="0" err="1" smtClean="0"/>
              <a:t>Carbon</a:t>
            </a:r>
            <a:r>
              <a:rPr lang="" sz="1200" i="1" noProof="0" dirty="0" smtClean="0"/>
              <a:t> Balance and Management </a:t>
            </a:r>
            <a:r>
              <a:rPr lang="" sz="1200" noProof="0" dirty="0" smtClean="0"/>
              <a:t>(Balance y gestión del carbono). </a:t>
            </a:r>
          </a:p>
          <a:p>
            <a:pPr>
              <a:lnSpc>
                <a:spcPct val="100000"/>
              </a:lnSpc>
            </a:pPr>
            <a:r>
              <a:rPr lang="" sz="1200" noProof="0" dirty="0" smtClean="0"/>
              <a:t>Pearson, Brown y Casarim (2014</a:t>
            </a:r>
            <a:r>
              <a:rPr lang="" sz="1200" dirty="0" smtClean="0"/>
              <a:t>),</a:t>
            </a:r>
            <a:r>
              <a:rPr lang="" sz="1200" noProof="0" dirty="0" smtClean="0"/>
              <a:t> “Carbon Emissions from Tropical Forest Degradation Caused by Logging”</a:t>
            </a:r>
            <a:r>
              <a:rPr lang="" sz="1200" i="1" dirty="0"/>
              <a:t> (</a:t>
            </a:r>
            <a:r>
              <a:rPr lang="" sz="1200" dirty="0"/>
              <a:t>Emisiones de carbono derivadas de la degradación forestal provocada por la extracción de </a:t>
            </a:r>
            <a:r>
              <a:rPr lang="" sz="1200" dirty="0" smtClean="0"/>
              <a:t>madera</a:t>
            </a:r>
            <a:r>
              <a:rPr lang="en-US" sz="1200" dirty="0" smtClean="0"/>
              <a:t>)</a:t>
            </a:r>
            <a:r>
              <a:rPr lang="" sz="1200" noProof="0" dirty="0" smtClean="0"/>
              <a:t>, </a:t>
            </a:r>
            <a:r>
              <a:rPr lang="" sz="1200" i="1" noProof="0" dirty="0" smtClean="0"/>
              <a:t>Environmental Research Letters </a:t>
            </a:r>
            <a:r>
              <a:rPr lang="" sz="1200" noProof="0" dirty="0" smtClean="0"/>
              <a:t>(Cartas de investigación ambiental)</a:t>
            </a:r>
          </a:p>
          <a:p>
            <a:pPr marL="0" indent="0">
              <a:lnSpc>
                <a:spcPct val="100000"/>
              </a:lnSpc>
              <a:buNone/>
              <a:tabLst>
                <a:tab pos="531813" algn="l"/>
              </a:tabLst>
            </a:pPr>
            <a:endParaRPr lang="" sz="1200" noProof="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090612"/>
          </a:xfrm>
        </p:spPr>
        <p:txBody>
          <a:bodyPr/>
          <a:lstStyle/>
          <a:p>
            <a:r>
              <a:rPr lang="" sz="2800" noProof="0" dirty="0" smtClean="0"/>
              <a:t>Estimación de los datos de actividad para la tala selectiva a partir de datos de recolección</a:t>
            </a:r>
            <a:endParaRPr lang="" sz="2800" noProof="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14953" r="10056"/>
          <a:stretch>
            <a:fillRect/>
          </a:stretch>
        </p:blipFill>
        <p:spPr bwMode="auto">
          <a:xfrm rot="10800000" flipH="1" flipV="1">
            <a:off x="3438525" y="3869670"/>
            <a:ext cx="2467698" cy="1910252"/>
          </a:xfrm>
          <a:prstGeom prst="rect">
            <a:avLst/>
          </a:prstGeom>
          <a:noFill/>
          <a:ln w="9525">
            <a:noFill/>
            <a:miter lim="800000"/>
            <a:headEnd/>
            <a:tailEnd/>
          </a:ln>
        </p:spPr>
      </p:pic>
      <p:pic>
        <p:nvPicPr>
          <p:cNvPr id="5" name="Picture 4" descr="O:\Ecosystem_Svcs\Pictures-Photos\Guyana\2 field mission\Guyana Feb-2011 KG 05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000" y="3869346"/>
            <a:ext cx="2320925" cy="1895336"/>
          </a:xfrm>
          <a:prstGeom prst="rect">
            <a:avLst/>
          </a:prstGeom>
          <a:noFill/>
          <a:ln w="9525">
            <a:noFill/>
            <a:miter lim="800000"/>
            <a:headEnd/>
            <a:tailEnd/>
          </a:ln>
        </p:spPr>
      </p:pic>
      <p:sp>
        <p:nvSpPr>
          <p:cNvPr id="6" name="Rectangle 5"/>
          <p:cNvSpPr/>
          <p:nvPr/>
        </p:nvSpPr>
        <p:spPr>
          <a:xfrm>
            <a:off x="266700" y="1482976"/>
            <a:ext cx="8591550" cy="2400657"/>
          </a:xfrm>
          <a:prstGeom prst="rect">
            <a:avLst/>
          </a:prstGeom>
        </p:spPr>
        <p:txBody>
          <a:bodyPr wrap="square">
            <a:spAutoFit/>
          </a:bodyPr>
          <a:lstStyle/>
          <a:p>
            <a:pPr marL="342900" lvl="0" indent="-342900">
              <a:spcBef>
                <a:spcPct val="20000"/>
              </a:spcBef>
              <a:buClr>
                <a:schemeClr val="tx1"/>
              </a:buClr>
              <a:buSzPct val="140000"/>
              <a:buFont typeface="Wingdings" panose="05000000000000000000" pitchFamily="2" charset="2"/>
              <a:buChar char="§"/>
            </a:pPr>
            <a:r>
              <a:rPr lang="es-PY" dirty="0" smtClean="0">
                <a:latin typeface="+mj-lt"/>
              </a:rPr>
              <a:t>El método de tala selectiva </a:t>
            </a:r>
            <a:r>
              <a:rPr lang="es-PY" dirty="0" smtClean="0">
                <a:solidFill>
                  <a:schemeClr val="accent4"/>
                </a:solidFill>
                <a:latin typeface="+mj-lt"/>
              </a:rPr>
              <a:t>(módulo 2.3) </a:t>
            </a:r>
            <a:r>
              <a:rPr lang="es-PY" dirty="0" smtClean="0">
                <a:latin typeface="+mj-lt"/>
              </a:rPr>
              <a:t>requiere cuantificar el </a:t>
            </a:r>
            <a:r>
              <a:rPr lang="es-PY" b="1" dirty="0" smtClean="0">
                <a:latin typeface="+mj-lt"/>
              </a:rPr>
              <a:t>factor de infraestructura de la tala (FIT)</a:t>
            </a:r>
            <a:r>
              <a:rPr lang="es-PY" dirty="0" smtClean="0">
                <a:latin typeface="+mj-lt"/>
              </a:rPr>
              <a:t>:</a:t>
            </a:r>
          </a:p>
          <a:p>
            <a:pPr marL="800100" lvl="1" indent="-342900">
              <a:buSzPct val="115000"/>
              <a:buFont typeface="Arial" panose="020B0604020202020204" pitchFamily="34" charset="0"/>
              <a:buChar char="•"/>
            </a:pPr>
            <a:r>
              <a:rPr lang="es-PY" sz="1600" dirty="0" smtClean="0">
                <a:latin typeface="+mj-lt"/>
              </a:rPr>
              <a:t>El FIT se obtiene sumando el impacto en términos de emisiones carbono de: vías de arrastre + caminos + plataformas</a:t>
            </a:r>
          </a:p>
          <a:p>
            <a:pPr marL="800100" lvl="1" indent="-342900">
              <a:buSzPct val="115000"/>
              <a:buFont typeface="Arial" panose="020B0604020202020204" pitchFamily="34" charset="0"/>
              <a:buChar char="•"/>
            </a:pPr>
            <a:r>
              <a:rPr lang="es-PY" sz="1600" dirty="0" smtClean="0">
                <a:latin typeface="+mj-lt"/>
              </a:rPr>
              <a:t>El impacto en términos de emisiones de C es el producto de la estimación de reservas de C en las superficies forestales sin tala y la zona de desarrollo de infraestructura</a:t>
            </a:r>
          </a:p>
          <a:p>
            <a:pPr marL="800100" lvl="1" indent="-342900">
              <a:buSzPct val="115000"/>
              <a:buFont typeface="Arial" panose="020B0604020202020204" pitchFamily="34" charset="0"/>
              <a:buChar char="•"/>
            </a:pPr>
            <a:r>
              <a:rPr lang="es-PY" sz="1600" dirty="0" smtClean="0">
                <a:latin typeface="+mj-lt"/>
              </a:rPr>
              <a:t>El FIT</a:t>
            </a:r>
            <a:r>
              <a:rPr lang="es-PY" sz="1600" b="1" dirty="0" smtClean="0"/>
              <a:t> </a:t>
            </a:r>
            <a:r>
              <a:rPr lang="es-PY" sz="1600" dirty="0" smtClean="0">
                <a:latin typeface="+mj-lt"/>
              </a:rPr>
              <a:t>puede normalizarse en emisiones por unidad de volumen extraído, dividiendo las emisiones por el volumen recolectado medido en m</a:t>
            </a:r>
            <a:r>
              <a:rPr lang="es-PY" sz="1600" baseline="30000" dirty="0" smtClean="0">
                <a:latin typeface="+mj-lt"/>
              </a:rPr>
              <a:t>3</a:t>
            </a:r>
            <a:endParaRPr lang="es-PY" sz="1600" baseline="30000" dirty="0">
              <a:latin typeface="+mj-l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70" y="3869669"/>
            <a:ext cx="2468880" cy="1895013"/>
          </a:xfrm>
          <a:prstGeom prst="rect">
            <a:avLst/>
          </a:prstGeom>
          <a:noFill/>
        </p:spPr>
      </p:pic>
    </p:spTree>
    <p:extLst>
      <p:ext uri="{BB962C8B-B14F-4D97-AF65-F5344CB8AC3E}">
        <p14:creationId xmlns:p14="http://schemas.microsoft.com/office/powerpoint/2010/main" val="2116458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131332"/>
            <a:ext cx="8442796" cy="1479567"/>
          </a:xfrm>
        </p:spPr>
        <p:txBody>
          <a:bodyPr/>
          <a:lstStyle/>
          <a:p>
            <a:r>
              <a:rPr lang="" sz="2800" noProof="0" dirty="0" smtClean="0"/>
              <a:t>Posible problema: Obtener datos fiables </a:t>
            </a:r>
            <a:br>
              <a:rPr lang="" sz="2800" noProof="0" dirty="0" smtClean="0"/>
            </a:br>
            <a:r>
              <a:rPr lang="" sz="2800" noProof="0" dirty="0" smtClean="0"/>
              <a:t>sobre cantidad de madera extraída por unidad </a:t>
            </a:r>
            <a:br>
              <a:rPr lang="" sz="2800" noProof="0" dirty="0" smtClean="0"/>
            </a:br>
            <a:r>
              <a:rPr lang="" sz="2800" noProof="0" dirty="0" smtClean="0"/>
              <a:t>de superficie por año </a:t>
            </a:r>
            <a:endParaRPr lang="" sz="2800" noProof="0" dirty="0"/>
          </a:p>
        </p:txBody>
      </p:sp>
      <p:sp>
        <p:nvSpPr>
          <p:cNvPr id="4" name="Text Placeholder 3"/>
          <p:cNvSpPr>
            <a:spLocks noGrp="1" noRot="1" noChangeArrowheads="1"/>
          </p:cNvSpPr>
          <p:nvPr>
            <p:ph type="body" idx="4294967295"/>
          </p:nvPr>
        </p:nvSpPr>
        <p:spPr>
          <a:xfrm>
            <a:off x="350080" y="1709755"/>
            <a:ext cx="8521188" cy="4138836"/>
          </a:xfrm>
          <a:prstGeom prst="rect">
            <a:avLst/>
          </a:prstGeom>
        </p:spPr>
        <p:txBody>
          <a:bodyPr/>
          <a:lstStyle/>
          <a:p>
            <a:pPr>
              <a:lnSpc>
                <a:spcPct val="100000"/>
              </a:lnSpc>
              <a:spcBef>
                <a:spcPts val="600"/>
              </a:spcBef>
            </a:pPr>
            <a:r>
              <a:rPr lang="" altLang="en-US" sz="1950" noProof="0" dirty="0" smtClean="0"/>
              <a:t>Fiabilidad de los datos nacionales:</a:t>
            </a:r>
          </a:p>
          <a:p>
            <a:pPr lvl="1">
              <a:lnSpc>
                <a:spcPct val="100000"/>
              </a:lnSpc>
              <a:spcBef>
                <a:spcPts val="600"/>
              </a:spcBef>
            </a:pPr>
            <a:r>
              <a:rPr lang="" altLang="en-US" sz="1950" noProof="0" dirty="0" smtClean="0"/>
              <a:t>¿Implementación del Programa para la </a:t>
            </a:r>
            <a:r>
              <a:rPr lang="es-ES" sz="1950" dirty="0">
                <a:latin typeface="Calibri (Body)"/>
              </a:rPr>
              <a:t>Aplicación de Leyes, Gobernanza y Comercio Forestales </a:t>
            </a:r>
            <a:r>
              <a:rPr lang="es-ES" sz="1950" dirty="0" smtClean="0">
                <a:latin typeface="Calibri (Body)"/>
              </a:rPr>
              <a:t>(</a:t>
            </a:r>
            <a:r>
              <a:rPr lang="" altLang="en-US" sz="1950" noProof="0" dirty="0" smtClean="0"/>
              <a:t>FLEGT) referido al seguimiento de troncos?</a:t>
            </a:r>
          </a:p>
          <a:p>
            <a:pPr lvl="1">
              <a:lnSpc>
                <a:spcPct val="100000"/>
              </a:lnSpc>
              <a:spcBef>
                <a:spcPts val="600"/>
              </a:spcBef>
            </a:pPr>
            <a:r>
              <a:rPr lang="" altLang="en-US" sz="1950" noProof="0" dirty="0" smtClean="0"/>
              <a:t>¿Tala ilegal?</a:t>
            </a:r>
          </a:p>
          <a:p>
            <a:pPr lvl="1">
              <a:lnSpc>
                <a:spcPct val="100000"/>
              </a:lnSpc>
              <a:spcBef>
                <a:spcPts val="600"/>
              </a:spcBef>
            </a:pPr>
            <a:r>
              <a:rPr lang="" altLang="en-US" sz="1950" noProof="0" dirty="0" smtClean="0"/>
              <a:t>¿Extracción mayor que la permitida?</a:t>
            </a:r>
          </a:p>
          <a:p>
            <a:pPr>
              <a:lnSpc>
                <a:spcPct val="100000"/>
              </a:lnSpc>
              <a:spcBef>
                <a:spcPts val="600"/>
              </a:spcBef>
            </a:pPr>
            <a:r>
              <a:rPr lang="" altLang="en-US" sz="1950" noProof="0" dirty="0" smtClean="0"/>
              <a:t>Posibilidad de emplear un método independiente: las imágenes aéreas con método de muestreo permiten calcular la superficie de los claros provocados por la tala de árboles y otros impactos:</a:t>
            </a:r>
          </a:p>
          <a:p>
            <a:pPr lvl="1">
              <a:lnSpc>
                <a:spcPct val="100000"/>
              </a:lnSpc>
              <a:spcBef>
                <a:spcPts val="600"/>
              </a:spcBef>
            </a:pPr>
            <a:r>
              <a:rPr lang="" altLang="en-US" sz="1950" noProof="0" dirty="0" smtClean="0"/>
              <a:t>A partir de la información recogida sobre el terreno en parcelas de tala, se pueden obtener datos sobre el volumen en m</a:t>
            </a:r>
            <a:r>
              <a:rPr lang="" altLang="en-US" sz="1950" baseline="30000" noProof="0" dirty="0" smtClean="0"/>
              <a:t>3</a:t>
            </a:r>
            <a:r>
              <a:rPr lang="" altLang="en-US" sz="1950" noProof="0" dirty="0" smtClean="0"/>
              <a:t> de la madera extraída del claro, por cada m</a:t>
            </a:r>
            <a:r>
              <a:rPr lang="" altLang="en-US" sz="1950" baseline="30000" noProof="0" dirty="0" smtClean="0"/>
              <a:t>2</a:t>
            </a:r>
            <a:r>
              <a:rPr lang="" altLang="en-US" sz="1950" noProof="0" dirty="0" smtClean="0"/>
              <a:t> de la superficie del claro</a:t>
            </a:r>
            <a:endParaRPr lang="" altLang="en-US" sz="1950" noProof="0" dirty="0"/>
          </a:p>
        </p:txBody>
      </p:sp>
    </p:spTree>
    <p:extLst>
      <p:ext uri="{BB962C8B-B14F-4D97-AF65-F5344CB8AC3E}">
        <p14:creationId xmlns:p14="http://schemas.microsoft.com/office/powerpoint/2010/main" val="1496505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fld id="{57C6E5B2-B535-4D30-AC51-0EFD9F16292B}" type="slidenum">
              <a:rPr lang="en-GB" altLang="en-US" smtClean="0"/>
              <a:pPr/>
              <a:t>22</a:t>
            </a:fld>
            <a:endParaRPr lang="es-ES" altLang="en-US" dirty="0"/>
          </a:p>
        </p:txBody>
      </p:sp>
      <p:sp>
        <p:nvSpPr>
          <p:cNvPr id="101378" name="Rectangle 2"/>
          <p:cNvSpPr>
            <a:spLocks noGrp="1" noRot="1" noChangeArrowheads="1"/>
          </p:cNvSpPr>
          <p:nvPr>
            <p:ph type="title"/>
          </p:nvPr>
        </p:nvSpPr>
        <p:spPr>
          <a:xfrm>
            <a:off x="233680" y="161925"/>
            <a:ext cx="8910320" cy="1038225"/>
          </a:xfrm>
        </p:spPr>
        <p:txBody>
          <a:bodyPr/>
          <a:lstStyle/>
          <a:p>
            <a:r>
              <a:rPr lang="" altLang="en-US" sz="2400" noProof="0" dirty="0" smtClean="0">
                <a:latin typeface="+mj-lt"/>
              </a:rPr>
              <a:t>Opción: Recorrido de transectos aéreos sobre el área </a:t>
            </a:r>
            <a:br>
              <a:rPr lang="" altLang="en-US" sz="2400" noProof="0" dirty="0" smtClean="0">
                <a:latin typeface="+mj-lt"/>
              </a:rPr>
            </a:br>
            <a:r>
              <a:rPr lang="" altLang="en-US" sz="2400" noProof="0" dirty="0" smtClean="0">
                <a:latin typeface="+mj-lt"/>
              </a:rPr>
              <a:t>de concesión para observar el daño causado por la tala</a:t>
            </a:r>
            <a:endParaRPr lang="" altLang="en-US" sz="2400" noProof="0" dirty="0">
              <a:latin typeface="+mj-lt"/>
            </a:endParaRPr>
          </a:p>
        </p:txBody>
      </p:sp>
      <p:pic>
        <p:nvPicPr>
          <p:cNvPr id="101379" name="Picture 3" descr="flights-fieldwork-overlaps-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295400"/>
            <a:ext cx="6172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con-dec19-1a_01348173_und-sample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068763"/>
            <a:ext cx="42672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r="16667"/>
          <a:stretch>
            <a:fillRect/>
          </a:stretch>
        </p:blipFill>
        <p:spPr bwMode="auto">
          <a:xfrm>
            <a:off x="76200" y="1260475"/>
            <a:ext cx="3733800" cy="2778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520" y="1351280"/>
            <a:ext cx="2659511" cy="323165"/>
          </a:xfrm>
          <a:prstGeom prst="rect">
            <a:avLst/>
          </a:prstGeom>
          <a:solidFill>
            <a:schemeClr val="tx2">
              <a:lumMod val="20000"/>
              <a:lumOff val="80000"/>
            </a:schemeClr>
          </a:solidFill>
        </p:spPr>
        <p:txBody>
          <a:bodyPr wrap="none" rtlCol="0">
            <a:spAutoFit/>
          </a:bodyPr>
          <a:lstStyle/>
          <a:p>
            <a:pPr>
              <a:lnSpc>
                <a:spcPts val="1800"/>
              </a:lnSpc>
            </a:pPr>
            <a:r>
              <a:rPr lang="en-GB" sz="1600" dirty="0" smtClean="0">
                <a:latin typeface="Verdana" pitchFamily="34" charset="0"/>
              </a:rPr>
              <a:t>Resolución de 15-20 cm</a:t>
            </a:r>
          </a:p>
        </p:txBody>
      </p:sp>
      <p:sp>
        <p:nvSpPr>
          <p:cNvPr id="3" name="TextBox 2"/>
          <p:cNvSpPr txBox="1"/>
          <p:nvPr/>
        </p:nvSpPr>
        <p:spPr>
          <a:xfrm>
            <a:off x="6152131" y="5140217"/>
            <a:ext cx="2770195" cy="323165"/>
          </a:xfrm>
          <a:prstGeom prst="rect">
            <a:avLst/>
          </a:prstGeom>
          <a:solidFill>
            <a:schemeClr val="bg2">
              <a:lumMod val="20000"/>
              <a:lumOff val="80000"/>
            </a:schemeClr>
          </a:solidFill>
        </p:spPr>
        <p:txBody>
          <a:bodyPr wrap="square" rtlCol="0">
            <a:spAutoFit/>
          </a:bodyPr>
          <a:lstStyle/>
          <a:p>
            <a:pPr>
              <a:lnSpc>
                <a:spcPts val="1800"/>
              </a:lnSpc>
            </a:pPr>
            <a:r>
              <a:rPr lang="en-GB" sz="1400" dirty="0" smtClean="0">
                <a:latin typeface="Verdana" pitchFamily="34" charset="0"/>
              </a:rPr>
              <a:t>Concesiones activas en azul</a:t>
            </a:r>
          </a:p>
        </p:txBody>
      </p:sp>
    </p:spTree>
    <p:extLst>
      <p:ext uri="{BB962C8B-B14F-4D97-AF65-F5344CB8AC3E}">
        <p14:creationId xmlns:p14="http://schemas.microsoft.com/office/powerpoint/2010/main" val="1565873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fld id="{E27D93EC-805A-4D34-A13C-950923762268}" type="slidenum">
              <a:rPr lang="en-GB" altLang="en-US" smtClean="0"/>
              <a:pPr/>
              <a:t>23</a:t>
            </a:fld>
            <a:endParaRPr lang="es-ES" altLang="en-US" dirty="0"/>
          </a:p>
        </p:txBody>
      </p:sp>
      <p:sp>
        <p:nvSpPr>
          <p:cNvPr id="102402" name="Rectangle 2"/>
          <p:cNvSpPr>
            <a:spLocks noGrp="1" noRot="1" noChangeArrowheads="1"/>
          </p:cNvSpPr>
          <p:nvPr>
            <p:ph type="title"/>
          </p:nvPr>
        </p:nvSpPr>
        <p:spPr>
          <a:xfrm>
            <a:off x="3342640" y="157480"/>
            <a:ext cx="5537201" cy="1256030"/>
          </a:xfrm>
        </p:spPr>
        <p:txBody>
          <a:bodyPr/>
          <a:lstStyle/>
          <a:p>
            <a:pPr>
              <a:lnSpc>
                <a:spcPct val="90000"/>
              </a:lnSpc>
              <a:spcAft>
                <a:spcPct val="20000"/>
              </a:spcAft>
              <a:buFont typeface="Wingdings" pitchFamily="2" charset="2"/>
              <a:buNone/>
            </a:pPr>
            <a:r>
              <a:rPr lang="" altLang="en-US" sz="2800" noProof="0" dirty="0" smtClean="0">
                <a:latin typeface="+mn-lt"/>
              </a:rPr>
              <a:t>Franjas de imágenes aéreas donde se observa el daño causado por tala</a:t>
            </a:r>
            <a:endParaRPr lang="" altLang="en-US" sz="2000" b="0" noProof="0" dirty="0">
              <a:effectLst/>
              <a:latin typeface="+mn-lt"/>
            </a:endParaRPr>
          </a:p>
        </p:txBody>
      </p:sp>
      <p:grpSp>
        <p:nvGrpSpPr>
          <p:cNvPr id="102403" name="Group 3"/>
          <p:cNvGrpSpPr>
            <a:grpSpLocks/>
          </p:cNvGrpSpPr>
          <p:nvPr/>
        </p:nvGrpSpPr>
        <p:grpSpPr bwMode="auto">
          <a:xfrm>
            <a:off x="378423" y="9525"/>
            <a:ext cx="2379065" cy="5991225"/>
            <a:chOff x="5040" y="1980"/>
            <a:chExt cx="3965" cy="12240"/>
          </a:xfrm>
        </p:grpSpPr>
        <p:pic>
          <p:nvPicPr>
            <p:cNvPr id="102404" name="Picture 4" descr="mosaicwithoutforestgapshap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658" t="14917" r="57963" b="2583"/>
            <a:stretch/>
          </p:blipFill>
          <p:spPr bwMode="auto">
            <a:xfrm>
              <a:off x="5040" y="1980"/>
              <a:ext cx="75" cy="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mosaicwithForestGapshape"/>
            <p:cNvPicPr>
              <a:picLocks noChangeAspect="1" noChangeArrowheads="1"/>
            </p:cNvPicPr>
            <p:nvPr/>
          </p:nvPicPr>
          <p:blipFill>
            <a:blip r:embed="rId4" cstate="print">
              <a:extLst>
                <a:ext uri="{28A0092B-C50C-407E-A947-70E740481C1C}">
                  <a14:useLocalDpi xmlns:a14="http://schemas.microsoft.com/office/drawing/2010/main" val="0"/>
                </a:ext>
              </a:extLst>
            </a:blip>
            <a:srcRect l="42412" t="15334" r="38345" b="2583"/>
            <a:stretch>
              <a:fillRect/>
            </a:stretch>
          </p:blipFill>
          <p:spPr bwMode="auto">
            <a:xfrm>
              <a:off x="5185" y="1980"/>
              <a:ext cx="3820" cy="1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180715" y="1413510"/>
            <a:ext cx="5852160" cy="4431983"/>
          </a:xfrm>
          <a:prstGeom prst="rect">
            <a:avLst/>
          </a:prstGeom>
          <a:noFill/>
        </p:spPr>
        <p:txBody>
          <a:bodyPr wrap="square" rtlCol="0">
            <a:spAutoFit/>
          </a:bodyPr>
          <a:lstStyle/>
          <a:p>
            <a:pPr marL="342900" indent="-342900">
              <a:spcAft>
                <a:spcPts val="300"/>
              </a:spcAft>
              <a:buSzPct val="140000"/>
              <a:buFont typeface="Wingdings" panose="05000000000000000000" pitchFamily="2" charset="2"/>
              <a:buChar char="§"/>
            </a:pPr>
            <a:r>
              <a:rPr lang="es-CR" altLang="en-US" sz="1700" dirty="0" smtClean="0">
                <a:latin typeface="+mn-lt"/>
              </a:rPr>
              <a:t>Los claros se delinean automáticamente en la imagen con eCognition.</a:t>
            </a:r>
          </a:p>
          <a:p>
            <a:pPr marL="342900" indent="-342900">
              <a:spcAft>
                <a:spcPts val="300"/>
              </a:spcAft>
              <a:buSzPct val="140000"/>
              <a:buFont typeface="Wingdings" panose="05000000000000000000" pitchFamily="2" charset="2"/>
              <a:buChar char="§"/>
            </a:pPr>
            <a:r>
              <a:rPr lang="es-CR" altLang="en-US" sz="1700" dirty="0" smtClean="0">
                <a:latin typeface="+mn-lt"/>
              </a:rPr>
              <a:t>Las imágenes se emplean para calcular la superficie de los claros causados por árboles caídos utilizando la relación entre el volumen extraído (en </a:t>
            </a:r>
            <a:r>
              <a:rPr lang="es-CR" altLang="en-US" sz="1700" dirty="0" smtClean="0"/>
              <a:t>m</a:t>
            </a:r>
            <a:r>
              <a:rPr lang="es-CR" altLang="en-US" sz="1700" baseline="30000" dirty="0" smtClean="0"/>
              <a:t>3</a:t>
            </a:r>
            <a:r>
              <a:rPr lang="es-CR" altLang="en-US" sz="1700" dirty="0" smtClean="0">
                <a:latin typeface="+mn-lt"/>
              </a:rPr>
              <a:t>) por superficie del claro </a:t>
            </a:r>
            <a:r>
              <a:rPr lang="es-CR" altLang="en-US" sz="1700" dirty="0" smtClean="0"/>
              <a:t>(en m</a:t>
            </a:r>
            <a:r>
              <a:rPr lang="es-CR" altLang="en-US" sz="1700" baseline="30000" dirty="0" smtClean="0"/>
              <a:t>2</a:t>
            </a:r>
            <a:r>
              <a:rPr lang="es-CR" altLang="en-US" sz="1700" dirty="0" smtClean="0"/>
              <a:t>)</a:t>
            </a:r>
            <a:r>
              <a:rPr lang="es-CR" sz="1700" dirty="0" smtClean="0"/>
              <a:t> </a:t>
            </a:r>
            <a:r>
              <a:rPr lang="es-CR" altLang="en-US" sz="1700" dirty="0" smtClean="0">
                <a:solidFill>
                  <a:schemeClr val="bg2"/>
                </a:solidFill>
                <a:latin typeface="+mn-lt"/>
              </a:rPr>
              <a:t>(datos de campo)</a:t>
            </a:r>
            <a:r>
              <a:rPr lang="es-CR" altLang="en-US" sz="1700" dirty="0" smtClean="0">
                <a:latin typeface="+mn-lt"/>
              </a:rPr>
              <a:t>.</a:t>
            </a:r>
          </a:p>
          <a:p>
            <a:pPr marL="342900" indent="-342900">
              <a:spcAft>
                <a:spcPts val="300"/>
              </a:spcAft>
              <a:buSzPct val="140000"/>
              <a:buFont typeface="Wingdings" panose="05000000000000000000" pitchFamily="2" charset="2"/>
              <a:buChar char="§"/>
            </a:pPr>
            <a:r>
              <a:rPr lang="es-CR" altLang="en-US" sz="1700" dirty="0" smtClean="0">
                <a:latin typeface="+mn-lt"/>
              </a:rPr>
              <a:t>Se mide la superficie de caminos y cargaderos de troza, y la longitud de las vías de arrastre.</a:t>
            </a:r>
          </a:p>
          <a:p>
            <a:pPr marL="342900" indent="-342900">
              <a:spcAft>
                <a:spcPts val="300"/>
              </a:spcAft>
              <a:buSzPct val="140000"/>
              <a:buFont typeface="Wingdings" panose="05000000000000000000" pitchFamily="2" charset="2"/>
              <a:buChar char="§"/>
            </a:pPr>
            <a:r>
              <a:rPr lang="es-CR" altLang="en-US" sz="1700" dirty="0" smtClean="0">
                <a:latin typeface="+mn-lt"/>
              </a:rPr>
              <a:t>Se estima la proporción de la superficie total de muestreo cubierta de claros y la proporción de la concesión activa total muestreada con franjas de imágenes:</a:t>
            </a:r>
          </a:p>
          <a:p>
            <a:pPr marL="742950" lvl="1" indent="-285750">
              <a:spcAft>
                <a:spcPts val="300"/>
              </a:spcAft>
              <a:buSzPct val="115000"/>
              <a:buFont typeface="Arial" panose="020B0604020202020204" pitchFamily="34" charset="0"/>
              <a:buChar char="•"/>
            </a:pPr>
            <a:r>
              <a:rPr lang="es-CR" altLang="en-US" sz="1700" dirty="0" smtClean="0">
                <a:latin typeface="+mn-lt"/>
              </a:rPr>
              <a:t>Estimación del volumen total extraído y de la superficie/longitud de la infraestructura en zonas de tala</a:t>
            </a:r>
            <a:endParaRPr lang="es-CR" sz="1700" dirty="0" smtClean="0">
              <a:latin typeface="+mn-lt"/>
            </a:endParaRPr>
          </a:p>
        </p:txBody>
      </p:sp>
    </p:spTree>
    <p:extLst>
      <p:ext uri="{BB962C8B-B14F-4D97-AF65-F5344CB8AC3E}">
        <p14:creationId xmlns:p14="http://schemas.microsoft.com/office/powerpoint/2010/main" val="3224581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130765"/>
          </a:xfrm>
        </p:spPr>
        <p:txBody>
          <a:bodyPr/>
          <a:lstStyle/>
          <a:p>
            <a:r>
              <a:rPr lang="" altLang="en-US" sz="2800" noProof="0" dirty="0" smtClean="0"/>
              <a:t>Análisis espacial para elaborar un modelo </a:t>
            </a:r>
            <a:br>
              <a:rPr lang="" altLang="en-US" sz="2800" noProof="0" dirty="0" smtClean="0"/>
            </a:br>
            <a:r>
              <a:rPr lang="" altLang="en-US" sz="2800" noProof="0" dirty="0" smtClean="0"/>
              <a:t>de oferta y demanda de leña </a:t>
            </a:r>
            <a:endParaRPr lang="" sz="2800" noProof="0" dirty="0"/>
          </a:p>
        </p:txBody>
      </p:sp>
      <p:pic>
        <p:nvPicPr>
          <p:cNvPr id="4" name="Picture 2" descr="http://origin-ars.els-cdn.com/content/image/1-s2.0-S0961953407000529-g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72" y="1360953"/>
            <a:ext cx="5762529" cy="46249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15803" y="5458154"/>
            <a:ext cx="2973793" cy="338554"/>
          </a:xfrm>
          <a:prstGeom prst="rect">
            <a:avLst/>
          </a:prstGeom>
        </p:spPr>
        <p:txBody>
          <a:bodyPr wrap="square">
            <a:spAutoFit/>
          </a:bodyPr>
          <a:lstStyle/>
          <a:p>
            <a:r>
              <a:rPr sz="1600" dirty="0" smtClean="0"/>
              <a:t>Fuente: Ghilardi </a:t>
            </a:r>
            <a:r>
              <a:rPr lang="en-US" sz="1600" dirty="0" smtClean="0"/>
              <a:t>y otros, </a:t>
            </a:r>
            <a:r>
              <a:rPr sz="1600" dirty="0" smtClean="0"/>
              <a:t>2007</a:t>
            </a:r>
            <a:endParaRPr lang="es-ES" sz="1600" dirty="0"/>
          </a:p>
        </p:txBody>
      </p:sp>
      <p:sp>
        <p:nvSpPr>
          <p:cNvPr id="3" name="TextBox 2"/>
          <p:cNvSpPr txBox="1"/>
          <p:nvPr/>
        </p:nvSpPr>
        <p:spPr>
          <a:xfrm>
            <a:off x="6389225" y="2456597"/>
            <a:ext cx="2581354" cy="553998"/>
          </a:xfrm>
          <a:prstGeom prst="rect">
            <a:avLst/>
          </a:prstGeom>
          <a:solidFill>
            <a:schemeClr val="accent3"/>
          </a:solidFill>
        </p:spPr>
        <p:txBody>
          <a:bodyPr wrap="square" rtlCol="0">
            <a:spAutoFit/>
          </a:bodyPr>
          <a:lstStyle/>
          <a:p>
            <a:pPr>
              <a:lnSpc>
                <a:spcPts val="1800"/>
              </a:lnSpc>
            </a:pPr>
            <a:r>
              <a:rPr lang="en-GB" sz="1400" dirty="0" smtClean="0">
                <a:latin typeface="Verdana" pitchFamily="34" charset="0"/>
              </a:rPr>
              <a:t>LU/LC = uso de la tierra/ </a:t>
            </a:r>
            <a:r>
              <a:rPr dirty="0"/>
              <a:t/>
            </a:r>
            <a:br>
              <a:rPr dirty="0"/>
            </a:br>
            <a:r>
              <a:rPr lang="en-GB" sz="1400" dirty="0" smtClean="0">
                <a:latin typeface="Verdana" pitchFamily="34" charset="0"/>
              </a:rPr>
              <a:t>cobertura de la tierra</a:t>
            </a:r>
            <a:endParaRPr lang="es-ES" sz="1400" dirty="0" smtClean="0">
              <a:latin typeface="Verdana" pitchFamily="34" charset="0"/>
            </a:endParaRPr>
          </a:p>
        </p:txBody>
      </p:sp>
    </p:spTree>
    <p:extLst>
      <p:ext uri="{BB962C8B-B14F-4D97-AF65-F5344CB8AC3E}">
        <p14:creationId xmlns:p14="http://schemas.microsoft.com/office/powerpoint/2010/main" val="2654059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indent="-457200">
              <a:lnSpc>
                <a:spcPct val="100000"/>
              </a:lnSpc>
              <a:buClr>
                <a:schemeClr val="bg2">
                  <a:lumMod val="20000"/>
                  <a:lumOff val="80000"/>
                </a:schemeClr>
              </a:buClr>
              <a:buSzPct val="115000"/>
              <a:buFont typeface="+mj-lt"/>
              <a:buAutoNum type="arabicPeriod"/>
            </a:pPr>
            <a:r>
              <a:rPr lang="es-EC" sz="2000" dirty="0" smtClean="0">
                <a:solidFill>
                  <a:schemeClr val="bg2">
                    <a:lumMod val="20000"/>
                    <a:lumOff val="80000"/>
                  </a:schemeClr>
                </a:solidFill>
              </a:rPr>
              <a:t>Definición de degradación forestal y contexto de la OBP del IPCC</a:t>
            </a:r>
          </a:p>
          <a:p>
            <a:pPr marL="457200" lvl="0" indent="-457200">
              <a:lnSpc>
                <a:spcPct val="100000"/>
              </a:lnSpc>
              <a:buClr>
                <a:schemeClr val="bg2">
                  <a:lumMod val="20000"/>
                  <a:lumOff val="80000"/>
                </a:schemeClr>
              </a:buClr>
              <a:buSzPct val="115000"/>
              <a:buFont typeface="+mj-lt"/>
              <a:buAutoNum type="arabicPeriod"/>
            </a:pPr>
            <a:r>
              <a:rPr lang="es-EC" sz="2000" dirty="0" smtClean="0">
                <a:solidFill>
                  <a:schemeClr val="bg2">
                    <a:lumMod val="20000"/>
                    <a:lumOff val="80000"/>
                  </a:schemeClr>
                </a:solidFill>
              </a:rPr>
              <a:t>Tipos de degradación forestal</a:t>
            </a:r>
          </a:p>
          <a:p>
            <a:pPr marL="457200" indent="-457200">
              <a:lnSpc>
                <a:spcPct val="100000"/>
              </a:lnSpc>
              <a:buSzPct val="115000"/>
              <a:buFont typeface="+mj-lt"/>
              <a:buAutoNum type="arabicPeriod"/>
            </a:pPr>
            <a:r>
              <a:rPr lang="es-EC" sz="2000" b="1" dirty="0" smtClean="0"/>
              <a:t>Métodos para evaluar zonas de degradación forestal </a:t>
            </a:r>
          </a:p>
          <a:p>
            <a:pPr marL="1244600" lvl="1" indent="-514350">
              <a:lnSpc>
                <a:spcPct val="100000"/>
              </a:lnSpc>
              <a:buClr>
                <a:schemeClr val="bg2">
                  <a:lumMod val="20000"/>
                  <a:lumOff val="80000"/>
                </a:schemeClr>
              </a:buClr>
              <a:buFont typeface="+mj-lt"/>
              <a:buAutoNum type="romanLcPeriod"/>
            </a:pPr>
            <a:r>
              <a:rPr lang="es-EC" sz="2000" dirty="0" smtClean="0">
                <a:solidFill>
                  <a:schemeClr val="bg2">
                    <a:lumMod val="20000"/>
                    <a:lumOff val="80000"/>
                  </a:schemeClr>
                </a:solidFill>
              </a:rPr>
              <a:t>Seguimiento de la degradación forestal por tala selectiva</a:t>
            </a:r>
          </a:p>
          <a:p>
            <a:pPr marL="1244600" lvl="1" indent="-514350">
              <a:lnSpc>
                <a:spcPct val="100000"/>
              </a:lnSpc>
              <a:buFont typeface="+mj-lt"/>
              <a:buAutoNum type="romanLcPeriod"/>
            </a:pPr>
            <a:r>
              <a:rPr lang="es-EC" sz="2000" b="1" dirty="0" smtClean="0"/>
              <a:t>Métodos de detección remota</a:t>
            </a:r>
          </a:p>
          <a:p>
            <a:pPr marL="2141537" lvl="2" indent="-514350">
              <a:lnSpc>
                <a:spcPct val="100000"/>
              </a:lnSpc>
              <a:buClr>
                <a:schemeClr val="bg2">
                  <a:lumMod val="20000"/>
                  <a:lumOff val="80000"/>
                </a:schemeClr>
              </a:buClr>
              <a:buFont typeface="+mj-lt"/>
              <a:buAutoNum type="alphaLcParenR"/>
            </a:pPr>
            <a:r>
              <a:rPr lang="es-EC" sz="2000" dirty="0" smtClean="0">
                <a:solidFill>
                  <a:schemeClr val="bg2">
                    <a:lumMod val="20000"/>
                    <a:lumOff val="80000"/>
                  </a:schemeClr>
                </a:solidFill>
              </a:rPr>
              <a:t>métodos directos</a:t>
            </a:r>
          </a:p>
          <a:p>
            <a:pPr marL="2141537" lvl="2" indent="-514350">
              <a:lnSpc>
                <a:spcPct val="100000"/>
              </a:lnSpc>
              <a:buClr>
                <a:schemeClr val="bg2">
                  <a:lumMod val="20000"/>
                  <a:lumOff val="80000"/>
                </a:schemeClr>
              </a:buClr>
              <a:buFont typeface="+mj-lt"/>
              <a:buAutoNum type="alphaLcParenR"/>
            </a:pPr>
            <a:r>
              <a:rPr lang="es-EC" sz="2000" dirty="0" smtClean="0">
                <a:solidFill>
                  <a:schemeClr val="bg2">
                    <a:lumMod val="20000"/>
                    <a:lumOff val="80000"/>
                  </a:schemeClr>
                </a:solidFill>
              </a:rPr>
              <a:t>métodos indirectos</a:t>
            </a:r>
          </a:p>
          <a:p>
            <a:pPr marL="457200" lvl="0" indent="-457200">
              <a:lnSpc>
                <a:spcPct val="100000"/>
              </a:lnSpc>
              <a:buClr>
                <a:schemeClr val="bg2">
                  <a:lumMod val="20000"/>
                  <a:lumOff val="80000"/>
                </a:schemeClr>
              </a:buClr>
              <a:buSzPct val="115000"/>
              <a:buFont typeface="+mj-lt"/>
              <a:buAutoNum type="arabicPeriod"/>
            </a:pPr>
            <a:r>
              <a:rPr lang="es-EC" sz="2000" i="1" dirty="0" smtClean="0">
                <a:solidFill>
                  <a:schemeClr val="bg2">
                    <a:lumMod val="20000"/>
                    <a:lumOff val="80000"/>
                  </a:schemeClr>
                </a:solidFill>
              </a:rPr>
              <a:t>Software</a:t>
            </a:r>
            <a:r>
              <a:rPr lang="es-EC" sz="2000" dirty="0" smtClean="0">
                <a:solidFill>
                  <a:schemeClr val="bg2">
                    <a:lumMod val="20000"/>
                    <a:lumOff val="80000"/>
                  </a:schemeClr>
                </a:solidFill>
              </a:rPr>
              <a:t> necesario</a:t>
            </a:r>
          </a:p>
          <a:p>
            <a:pPr marL="0" lvl="0" indent="0">
              <a:lnSpc>
                <a:spcPct val="100000"/>
              </a:lnSpc>
              <a:buClr>
                <a:schemeClr val="bg2">
                  <a:lumMod val="20000"/>
                  <a:lumOff val="80000"/>
                </a:schemeClr>
              </a:buClr>
              <a:buSzPct val="115000"/>
              <a:buNone/>
            </a:pPr>
            <a:endParaRPr lang="es-EC" sz="180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681871"/>
          </a:xfrm>
        </p:spPr>
        <p:txBody>
          <a:bodyPr/>
          <a:lstStyle/>
          <a:p>
            <a:r>
              <a:rPr lang="" noProof="0" dirty="0" smtClean="0"/>
              <a:t>Métodos de detección remota satelital</a:t>
            </a:r>
            <a:endParaRPr lang="" noProof="0" dirty="0"/>
          </a:p>
        </p:txBody>
      </p:sp>
      <p:sp>
        <p:nvSpPr>
          <p:cNvPr id="3" name="Text Placeholder 2"/>
          <p:cNvSpPr>
            <a:spLocks noGrp="1"/>
          </p:cNvSpPr>
          <p:nvPr>
            <p:ph type="body" sz="quarter" idx="10"/>
          </p:nvPr>
        </p:nvSpPr>
        <p:spPr>
          <a:xfrm>
            <a:off x="350861" y="1240678"/>
            <a:ext cx="8682043" cy="4783998"/>
          </a:xfrm>
        </p:spPr>
        <p:txBody>
          <a:bodyPr/>
          <a:lstStyle/>
          <a:p>
            <a:pPr>
              <a:lnSpc>
                <a:spcPct val="100000"/>
              </a:lnSpc>
              <a:spcBef>
                <a:spcPts val="600"/>
              </a:spcBef>
              <a:spcAft>
                <a:spcPts val="600"/>
              </a:spcAft>
            </a:pPr>
            <a:r>
              <a:rPr lang="" sz="1600" noProof="0" dirty="0" smtClean="0"/>
              <a:t>Hay en la actualidad distintas técnicas de detección remota satelital desarrolladas para trazar mapas de los principales tipos de degradación forestal.</a:t>
            </a:r>
          </a:p>
          <a:p>
            <a:pPr>
              <a:lnSpc>
                <a:spcPct val="100000"/>
              </a:lnSpc>
              <a:spcBef>
                <a:spcPts val="600"/>
              </a:spcBef>
              <a:spcAft>
                <a:spcPts val="600"/>
              </a:spcAft>
            </a:pPr>
            <a:r>
              <a:rPr lang="" sz="1600" noProof="0" dirty="0" smtClean="0"/>
              <a:t>La elección del método de detección remota satelital depende de:</a:t>
            </a:r>
          </a:p>
          <a:p>
            <a:pPr lvl="1">
              <a:lnSpc>
                <a:spcPct val="100000"/>
              </a:lnSpc>
              <a:spcBef>
                <a:spcPts val="600"/>
              </a:spcBef>
              <a:spcAft>
                <a:spcPts val="600"/>
              </a:spcAft>
            </a:pPr>
            <a:r>
              <a:rPr lang="" sz="1600" noProof="0" dirty="0" smtClean="0"/>
              <a:t>el tipo y la intensidad de la degradación</a:t>
            </a:r>
          </a:p>
          <a:p>
            <a:pPr lvl="1">
              <a:lnSpc>
                <a:spcPct val="100000"/>
              </a:lnSpc>
              <a:spcBef>
                <a:spcPts val="600"/>
              </a:spcBef>
              <a:spcAft>
                <a:spcPts val="600"/>
              </a:spcAft>
            </a:pPr>
            <a:r>
              <a:rPr lang="" sz="1600" noProof="0" dirty="0" smtClean="0"/>
              <a:t>el alcance espacial y temporal del problema</a:t>
            </a:r>
          </a:p>
          <a:p>
            <a:pPr>
              <a:lnSpc>
                <a:spcPct val="100000"/>
              </a:lnSpc>
              <a:spcBef>
                <a:spcPts val="600"/>
              </a:spcBef>
              <a:spcAft>
                <a:spcPts val="600"/>
              </a:spcAft>
            </a:pPr>
            <a:r>
              <a:rPr lang="" sz="1600" noProof="0" dirty="0" smtClean="0"/>
              <a:t>Dos métodos fundamentales:</a:t>
            </a:r>
          </a:p>
          <a:p>
            <a:pPr lvl="1">
              <a:lnSpc>
                <a:spcPct val="100000"/>
              </a:lnSpc>
              <a:spcBef>
                <a:spcPts val="600"/>
              </a:spcBef>
              <a:spcAft>
                <a:spcPts val="600"/>
              </a:spcAft>
            </a:pPr>
            <a:r>
              <a:rPr lang="" sz="1600" b="1" noProof="0" dirty="0" smtClean="0"/>
              <a:t>Métodos directos</a:t>
            </a:r>
            <a:r>
              <a:rPr lang="" sz="1600" noProof="0" dirty="0" smtClean="0"/>
              <a:t> </a:t>
            </a:r>
            <a:r>
              <a:rPr lang="" sz="1600" noProof="0" dirty="0" smtClean="0">
                <a:solidFill>
                  <a:schemeClr val="accent4"/>
                </a:solidFill>
              </a:rPr>
              <a:t>(sección 3iia)</a:t>
            </a:r>
            <a:r>
              <a:rPr lang="" sz="1600" noProof="0" dirty="0" smtClean="0"/>
              <a:t>: Evaluación del daño de la cubierta de copas por medio de series temporales de datos, con el fin de detectar y mapear los bosques degradados</a:t>
            </a:r>
          </a:p>
          <a:p>
            <a:pPr lvl="1">
              <a:lnSpc>
                <a:spcPct val="100000"/>
              </a:lnSpc>
              <a:spcBef>
                <a:spcPts val="600"/>
              </a:spcBef>
              <a:spcAft>
                <a:spcPts val="600"/>
              </a:spcAft>
            </a:pPr>
            <a:r>
              <a:rPr lang="" sz="1600" b="1" noProof="0" dirty="0" smtClean="0"/>
              <a:t>Métodos indirectos</a:t>
            </a:r>
            <a:r>
              <a:rPr lang="" sz="1600" noProof="0" dirty="0" smtClean="0"/>
              <a:t> </a:t>
            </a:r>
            <a:r>
              <a:rPr lang="" sz="1600" noProof="0" dirty="0" smtClean="0">
                <a:solidFill>
                  <a:schemeClr val="accent4"/>
                </a:solidFill>
              </a:rPr>
              <a:t>(sección 3iib)</a:t>
            </a:r>
            <a:r>
              <a:rPr lang="" sz="1600" noProof="0" dirty="0" smtClean="0"/>
              <a:t>: Estimación de la superficie forestal afectada por la degradación por medio de la identificación de la infraestructura creada por el hombre como variable sustituta (y combinación con análisis del Sistema de Información Geográfica [SIG])</a:t>
            </a:r>
          </a:p>
          <a:p>
            <a:pPr lvl="1">
              <a:lnSpc>
                <a:spcPct val="100000"/>
              </a:lnSpc>
              <a:spcBef>
                <a:spcPts val="600"/>
              </a:spcBef>
              <a:spcAft>
                <a:spcPts val="600"/>
              </a:spcAft>
            </a:pPr>
            <a:endParaRPr lang="" sz="1600" noProof="0" dirty="0"/>
          </a:p>
        </p:txBody>
      </p:sp>
    </p:spTree>
    <p:extLst>
      <p:ext uri="{BB962C8B-B14F-4D97-AF65-F5344CB8AC3E}">
        <p14:creationId xmlns:p14="http://schemas.microsoft.com/office/powerpoint/2010/main" val="3148943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sz="2800" noProof="0" dirty="0" smtClean="0"/>
              <a:t>Problemas para definir la degradación forestal</a:t>
            </a:r>
            <a:endParaRPr lang="" noProof="0" dirty="0"/>
          </a:p>
        </p:txBody>
      </p:sp>
      <p:sp>
        <p:nvSpPr>
          <p:cNvPr id="3" name="Tijdelijke aanduiding voor tekst 2"/>
          <p:cNvSpPr>
            <a:spLocks noGrp="1"/>
          </p:cNvSpPr>
          <p:nvPr>
            <p:ph type="body" sz="quarter" idx="10"/>
          </p:nvPr>
        </p:nvSpPr>
        <p:spPr>
          <a:xfrm>
            <a:off x="235164" y="1298374"/>
            <a:ext cx="3661015" cy="3951544"/>
          </a:xfrm>
        </p:spPr>
        <p:txBody>
          <a:bodyPr/>
          <a:lstStyle/>
          <a:p>
            <a:pPr marL="285750" indent="-285750">
              <a:lnSpc>
                <a:spcPct val="100000"/>
              </a:lnSpc>
              <a:spcBef>
                <a:spcPts val="1800"/>
              </a:spcBef>
              <a:buFont typeface="Wingdings" charset="2"/>
              <a:buChar char="§"/>
            </a:pPr>
            <a:r>
              <a:rPr lang="" sz="1800" noProof="0" dirty="0" smtClean="0">
                <a:solidFill>
                  <a:schemeClr val="accent5">
                    <a:lumMod val="75000"/>
                  </a:schemeClr>
                </a:solidFill>
                <a:latin typeface="Verdana"/>
              </a:rPr>
              <a:t>La degradación forestal puede tener distintos efectos en la cubierta de copas.</a:t>
            </a:r>
          </a:p>
          <a:p>
            <a:pPr marL="285750" indent="-285750">
              <a:lnSpc>
                <a:spcPct val="100000"/>
              </a:lnSpc>
              <a:spcBef>
                <a:spcPts val="1800"/>
              </a:spcBef>
              <a:buFont typeface="Wingdings" charset="2"/>
              <a:buChar char="§"/>
            </a:pPr>
            <a:r>
              <a:rPr lang="" sz="1800" noProof="0" dirty="0" smtClean="0">
                <a:solidFill>
                  <a:schemeClr val="accent5">
                    <a:lumMod val="75000"/>
                  </a:schemeClr>
                </a:solidFill>
                <a:latin typeface="Verdana"/>
              </a:rPr>
              <a:t>La degradación da lugar a una mezcla de entornos en las imágenes obtenidas por detección remota: bosques sin alteraciones, pequeños desmontes y antiguos bosques degradados (es decir, regeneración forestal).</a:t>
            </a:r>
          </a:p>
          <a:p>
            <a:pPr>
              <a:lnSpc>
                <a:spcPct val="100000"/>
              </a:lnSpc>
              <a:spcBef>
                <a:spcPts val="1800"/>
              </a:spcBef>
            </a:pPr>
            <a:endParaRPr lang="" sz="1800" noProof="0" dirty="0">
              <a:solidFill>
                <a:schemeClr val="accent5">
                  <a:lumMod val="75000"/>
                </a:schemeClr>
              </a:solidFill>
            </a:endParaRPr>
          </a:p>
        </p:txBody>
      </p:sp>
      <p:pic>
        <p:nvPicPr>
          <p:cNvPr id="5" name="Picture 4"/>
          <p:cNvPicPr>
            <a:picLocks noChangeAspect="1"/>
          </p:cNvPicPr>
          <p:nvPr/>
        </p:nvPicPr>
        <p:blipFill>
          <a:blip r:embed="rId3" cstate="print"/>
          <a:stretch>
            <a:fillRect/>
          </a:stretch>
        </p:blipFill>
        <p:spPr>
          <a:xfrm>
            <a:off x="3999432" y="1121938"/>
            <a:ext cx="4828792" cy="4828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23984" y="5165900"/>
            <a:ext cx="3275448" cy="784830"/>
          </a:xfrm>
          <a:prstGeom prst="rect">
            <a:avLst/>
          </a:prstGeom>
          <a:noFill/>
        </p:spPr>
        <p:txBody>
          <a:bodyPr wrap="square" rtlCol="0">
            <a:spAutoFit/>
          </a:bodyPr>
          <a:lstStyle/>
          <a:p>
            <a:pPr>
              <a:lnSpc>
                <a:spcPts val="1800"/>
              </a:lnSpc>
            </a:pPr>
            <a:r>
              <a:rPr lang="en-GB" sz="1400" dirty="0" smtClean="0">
                <a:solidFill>
                  <a:schemeClr val="accent6"/>
                </a:solidFill>
                <a:latin typeface="Verdana" pitchFamily="34" charset="0"/>
              </a:rPr>
              <a:t>Elaborado a partir de datos tomados de </a:t>
            </a:r>
            <a:r>
              <a:rPr lang="en-GB" sz="1400" i="1" dirty="0" smtClean="0">
                <a:solidFill>
                  <a:schemeClr val="accent6"/>
                </a:solidFill>
                <a:latin typeface="Verdana" pitchFamily="34" charset="0"/>
              </a:rPr>
              <a:t>Sourcebook,</a:t>
            </a:r>
            <a:r>
              <a:rPr lang="en-GB" sz="1400" dirty="0" smtClean="0">
                <a:solidFill>
                  <a:schemeClr val="accent6"/>
                </a:solidFill>
                <a:latin typeface="Verdana" pitchFamily="34" charset="0"/>
              </a:rPr>
              <a:t> 2014. </a:t>
            </a:r>
            <a:r>
              <a:rPr dirty="0"/>
              <a:t/>
            </a:r>
            <a:br>
              <a:rPr dirty="0"/>
            </a:br>
            <a:r>
              <a:rPr lang="en-GB" sz="1400" dirty="0" smtClean="0">
                <a:solidFill>
                  <a:schemeClr val="accent6"/>
                </a:solidFill>
                <a:latin typeface="Verdana" pitchFamily="34" charset="0"/>
              </a:rPr>
              <a:t>Gráfico 2.2.1.</a:t>
            </a:r>
            <a:endParaRPr lang="es-ES" sz="1400" dirty="0" smtClean="0">
              <a:solidFill>
                <a:schemeClr val="accent6"/>
              </a:solidFill>
              <a:latin typeface="Verdana" pitchFamily="34" charset="0"/>
            </a:endParaRPr>
          </a:p>
        </p:txBody>
      </p:sp>
    </p:spTree>
    <p:extLst>
      <p:ext uri="{BB962C8B-B14F-4D97-AF65-F5344CB8AC3E}">
        <p14:creationId xmlns:p14="http://schemas.microsoft.com/office/powerpoint/2010/main" val="2387136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 noProof="0" dirty="0" smtClean="0"/>
              <a:t>Métodos de detección remota</a:t>
            </a:r>
          </a:p>
        </p:txBody>
      </p:sp>
      <p:sp>
        <p:nvSpPr>
          <p:cNvPr id="4" name="Text Placeholder 3"/>
          <p:cNvSpPr>
            <a:spLocks noGrp="1"/>
          </p:cNvSpPr>
          <p:nvPr>
            <p:ph type="body" sz="quarter" idx="10"/>
          </p:nvPr>
        </p:nvSpPr>
        <p:spPr>
          <a:xfrm>
            <a:off x="5507626" y="1099960"/>
            <a:ext cx="3621284" cy="4285231"/>
          </a:xfrm>
          <a:noFill/>
        </p:spPr>
        <p:txBody>
          <a:bodyPr/>
          <a:lstStyle/>
          <a:p>
            <a:r>
              <a:rPr lang="" sz="1800" noProof="0" dirty="0" smtClean="0"/>
              <a:t>Las imágenes de muy alta resolución espacial facilitan la visualización de la degradación forestal. </a:t>
            </a:r>
          </a:p>
          <a:p>
            <a:r>
              <a:rPr lang="" sz="1800" noProof="0" dirty="0" smtClean="0"/>
              <a:t>Las imágenes </a:t>
            </a:r>
            <a:r>
              <a:rPr lang="" sz="1800" dirty="0" smtClean="0"/>
              <a:t>de resolución espacial </a:t>
            </a:r>
            <a:r>
              <a:rPr lang="" sz="1800" noProof="0" dirty="0" smtClean="0"/>
              <a:t>media con un mayor número de bandas espectrales, como las de Landsat, pueden resultar útiles en el mapeo y </a:t>
            </a:r>
            <a:r>
              <a:rPr lang="" sz="1800" dirty="0" smtClean="0"/>
              <a:t>el seguimiento</a:t>
            </a:r>
            <a:r>
              <a:rPr lang="" sz="1800" noProof="0" dirty="0" smtClean="0"/>
              <a:t> de la degradación forestal con amplia cobertura temporal.</a:t>
            </a:r>
            <a:endParaRPr lang="" sz="1800" noProof="0" dirty="0"/>
          </a:p>
        </p:txBody>
      </p:sp>
      <p:pic>
        <p:nvPicPr>
          <p:cNvPr id="3" name="Picture 2"/>
          <p:cNvPicPr>
            <a:picLocks noChangeAspect="1"/>
          </p:cNvPicPr>
          <p:nvPr/>
        </p:nvPicPr>
        <p:blipFill>
          <a:blip r:embed="rId2" cstate="print"/>
          <a:stretch>
            <a:fillRect/>
          </a:stretch>
        </p:blipFill>
        <p:spPr>
          <a:xfrm>
            <a:off x="243715" y="1127680"/>
            <a:ext cx="5277407" cy="4866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659821" y="5467402"/>
            <a:ext cx="3279227" cy="553998"/>
          </a:xfrm>
          <a:prstGeom prst="rect">
            <a:avLst/>
          </a:prstGeom>
          <a:noFill/>
        </p:spPr>
        <p:txBody>
          <a:bodyPr wrap="square" rtlCol="0">
            <a:spAutoFit/>
          </a:bodyPr>
          <a:lstStyle/>
          <a:p>
            <a:pPr>
              <a:lnSpc>
                <a:spcPts val="1800"/>
              </a:lnSpc>
            </a:pPr>
            <a:r>
              <a:rPr lang="es-CO" sz="1200" dirty="0" smtClean="0">
                <a:solidFill>
                  <a:schemeClr val="accent6"/>
                </a:solidFill>
                <a:latin typeface="Verdana" pitchFamily="34" charset="0"/>
              </a:rPr>
              <a:t>Elaborado a partir de datos tomados de </a:t>
            </a:r>
            <a:r>
              <a:rPr lang="es-CO" sz="1200" i="1" dirty="0" smtClean="0">
                <a:solidFill>
                  <a:schemeClr val="accent6"/>
                </a:solidFill>
                <a:latin typeface="Verdana" pitchFamily="34" charset="0"/>
              </a:rPr>
              <a:t>Sourcebook,</a:t>
            </a:r>
            <a:r>
              <a:rPr lang="es-CO" sz="1200" dirty="0" smtClean="0">
                <a:solidFill>
                  <a:schemeClr val="accent6"/>
                </a:solidFill>
                <a:latin typeface="Verdana" pitchFamily="34" charset="0"/>
              </a:rPr>
              <a:t> 2014. Gráfico 2.2.3.</a:t>
            </a:r>
          </a:p>
        </p:txBody>
      </p:sp>
    </p:spTree>
    <p:extLst>
      <p:ext uri="{BB962C8B-B14F-4D97-AF65-F5344CB8AC3E}">
        <p14:creationId xmlns:p14="http://schemas.microsoft.com/office/powerpoint/2010/main" val="347900088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62181"/>
            <a:ext cx="9144000" cy="99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p:cNvSpPr>
            <a:spLocks noGrp="1"/>
          </p:cNvSpPr>
          <p:nvPr>
            <p:ph type="title"/>
          </p:nvPr>
        </p:nvSpPr>
        <p:spPr>
          <a:xfrm>
            <a:off x="277091" y="102863"/>
            <a:ext cx="8742218" cy="1213319"/>
          </a:xfrm>
        </p:spPr>
        <p:txBody>
          <a:bodyPr/>
          <a:lstStyle/>
          <a:p>
            <a:pPr>
              <a:lnSpc>
                <a:spcPct val="100000"/>
              </a:lnSpc>
              <a:spcBef>
                <a:spcPts val="600"/>
              </a:spcBef>
            </a:pPr>
            <a:r>
              <a:rPr lang="" sz="2400" noProof="0" dirty="0" smtClean="0"/>
              <a:t>Ejemplos de métodos de detección remota para el mapeo de tala selectiva y quema en la Amazonia brasileña</a:t>
            </a:r>
            <a:endParaRPr lang="" sz="2400" noProof="0" dirty="0"/>
          </a:p>
        </p:txBody>
      </p:sp>
      <p:graphicFrame>
        <p:nvGraphicFramePr>
          <p:cNvPr id="4" name="Group 654"/>
          <p:cNvGraphicFramePr>
            <a:graphicFrameLocks noGrp="1"/>
          </p:cNvGraphicFramePr>
          <p:nvPr>
            <p:extLst>
              <p:ext uri="{D42A27DB-BD31-4B8C-83A1-F6EECF244321}">
                <p14:modId xmlns:p14="http://schemas.microsoft.com/office/powerpoint/2010/main" val="2012326847"/>
              </p:ext>
            </p:extLst>
          </p:nvPr>
        </p:nvGraphicFramePr>
        <p:xfrm>
          <a:off x="354274" y="1325671"/>
          <a:ext cx="8604531" cy="5181560"/>
        </p:xfrm>
        <a:graphic>
          <a:graphicData uri="http://schemas.openxmlformats.org/drawingml/2006/table">
            <a:tbl>
              <a:tblPr firstRow="1"/>
              <a:tblGrid>
                <a:gridCol w="1474526"/>
                <a:gridCol w="884087"/>
                <a:gridCol w="1258578"/>
                <a:gridCol w="1440613"/>
                <a:gridCol w="1730302"/>
                <a:gridCol w="1816425"/>
              </a:tblGrid>
              <a:tr h="457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400" b="1" i="0" u="none" strike="noStrike" cap="none" normalizeH="0" baseline="0" noProof="0" dirty="0" smtClean="0">
                          <a:ln>
                            <a:noFill/>
                          </a:ln>
                          <a:solidFill>
                            <a:schemeClr val="bg1"/>
                          </a:solidFill>
                          <a:effectLst/>
                          <a:latin typeface="Times New Roman" charset="0"/>
                        </a:rPr>
                        <a:t>Método de mapeo</a:t>
                      </a:r>
                      <a:endParaRPr kumimoji="0" lang=""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400" b="1" i="0" u="none" strike="noStrike" cap="none" normalizeH="0" baseline="0" noProof="0" dirty="0" smtClean="0">
                          <a:ln>
                            <a:noFill/>
                          </a:ln>
                          <a:solidFill>
                            <a:schemeClr val="bg1"/>
                          </a:solidFill>
                          <a:effectLst/>
                          <a:latin typeface="Times New Roman" charset="0"/>
                        </a:rPr>
                        <a:t>Sensor</a:t>
                      </a:r>
                      <a:endParaRPr kumimoji="0" lang=""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400" b="1" i="0" u="none" strike="noStrike" cap="none" normalizeH="0" baseline="0" noProof="0" dirty="0" smtClean="0">
                          <a:ln>
                            <a:noFill/>
                          </a:ln>
                          <a:solidFill>
                            <a:schemeClr val="bg1"/>
                          </a:solidFill>
                          <a:effectLst/>
                          <a:latin typeface="Times New Roman" charset="0"/>
                        </a:rPr>
                        <a:t>Alcance espacial</a:t>
                      </a:r>
                      <a:endParaRPr kumimoji="0" lang=""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400" b="1" i="0" u="none" strike="noStrike" cap="none" normalizeH="0" baseline="0" noProof="0" dirty="0" smtClean="0">
                          <a:ln>
                            <a:noFill/>
                          </a:ln>
                          <a:solidFill>
                            <a:schemeClr val="bg1"/>
                          </a:solidFill>
                          <a:effectLst/>
                          <a:latin typeface="Times New Roman" charset="0"/>
                        </a:rPr>
                        <a:t>Objetivo</a:t>
                      </a:r>
                      <a:endParaRPr kumimoji="0" lang=""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400" b="1" i="0" u="none" strike="noStrike" cap="none" normalizeH="0" baseline="0" noProof="0" dirty="0" smtClean="0">
                          <a:ln>
                            <a:noFill/>
                          </a:ln>
                          <a:solidFill>
                            <a:schemeClr val="bg1"/>
                          </a:solidFill>
                          <a:effectLst/>
                          <a:latin typeface="Times New Roman" charset="0"/>
                        </a:rPr>
                        <a:t>Ventajas</a:t>
                      </a:r>
                      <a:endParaRPr kumimoji="0" lang=""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400" b="1" i="0" u="none" strike="noStrike" cap="none" normalizeH="0" baseline="0" noProof="0" dirty="0" smtClean="0">
                          <a:ln>
                            <a:noFill/>
                          </a:ln>
                          <a:solidFill>
                            <a:schemeClr val="bg1"/>
                          </a:solidFill>
                          <a:effectLst/>
                          <a:latin typeface="Times New Roman" charset="0"/>
                        </a:rPr>
                        <a:t>Desventajas</a:t>
                      </a:r>
                      <a:endParaRPr kumimoji="0" lang=""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r>
              <a:tr h="33524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Interpretación visual</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err="1" smtClean="0">
                          <a:ln>
                            <a:noFill/>
                          </a:ln>
                          <a:solidFill>
                            <a:schemeClr val="tx1"/>
                          </a:solidFill>
                          <a:effectLst/>
                          <a:latin typeface="Verdana" charset="0"/>
                        </a:rPr>
                        <a:t>Landsat</a:t>
                      </a:r>
                      <a:r>
                        <a:rPr kumimoji="0" lang="" sz="1200" b="0" i="0" u="none" strike="noStrike" cap="none" normalizeH="0" baseline="0" noProof="0" dirty="0" smtClean="0">
                          <a:ln>
                            <a:noFill/>
                          </a:ln>
                          <a:solidFill>
                            <a:schemeClr val="tx1"/>
                          </a:solidFill>
                          <a:effectLst/>
                          <a:latin typeface="Verdana" charset="0"/>
                        </a:rPr>
                        <a:t> TM5</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Local</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Mapeo de la totalidad de la zona de tala.</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No requiere técnicas sofisticadas de procesamiento de imágenes. </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Para grandes extensiones, requiere mano de obra intensiva; puede verse influida por la subjetividad del usuario en la definición de límites.</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33524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err="1" smtClean="0">
                          <a:ln>
                            <a:noFill/>
                          </a:ln>
                          <a:solidFill>
                            <a:schemeClr val="tx1"/>
                          </a:solidFill>
                          <a:effectLst/>
                          <a:latin typeface="Verdana" charset="0"/>
                        </a:rPr>
                        <a:t>Landsat</a:t>
                      </a:r>
                      <a:r>
                        <a:rPr kumimoji="0" lang="" sz="1200" b="0" i="0" u="none" strike="noStrike" cap="none" normalizeH="0" baseline="0" noProof="0" dirty="0" smtClean="0">
                          <a:ln>
                            <a:noFill/>
                          </a:ln>
                          <a:solidFill>
                            <a:schemeClr val="tx1"/>
                          </a:solidFill>
                          <a:effectLst/>
                          <a:latin typeface="Verdana" charset="0"/>
                        </a:rPr>
                        <a:t> TM5</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Amazonia brasileña</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Detección de cargaderos de troza + zonas de amortiguación</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err="1" smtClean="0">
                          <a:ln>
                            <a:noFill/>
                          </a:ln>
                          <a:solidFill>
                            <a:schemeClr val="tx1"/>
                          </a:solidFill>
                          <a:effectLst/>
                          <a:latin typeface="Verdana" charset="0"/>
                        </a:rPr>
                        <a:t>Landsat</a:t>
                      </a:r>
                      <a:r>
                        <a:rPr kumimoji="0" lang="" sz="1200" b="0" i="0" u="none" strike="noStrike" cap="none" normalizeH="0" baseline="0" noProof="0" dirty="0" smtClean="0">
                          <a:ln>
                            <a:noFill/>
                          </a:ln>
                          <a:solidFill>
                            <a:schemeClr val="tx1"/>
                          </a:solidFill>
                          <a:effectLst/>
                          <a:latin typeface="Verdana" charset="0"/>
                        </a:rPr>
                        <a:t> TM5 y ETM+</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Local</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Mapeo de la totalidad de la zona de tala (daño de la cubierta de copas, desmonte y bosque sin daño).</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Implementación relativamente simple y estimación satisfactoria de la totalidad de la zona de tala.</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Las zonas de amortiguación varían a lo largo del paisaje; el método no reproduce el contorno real de la zona talada. </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7009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Árbol de decisiones</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SPOT 4</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Local</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Mapeo del daño de la cubierta de copas causado por tala y quema.</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Reglas de clasificación simples e intuitivas.</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 sz="1200" b="0" i="0" u="none" strike="noStrike" cap="none" normalizeH="0" baseline="0" noProof="0" dirty="0" smtClean="0">
                          <a:ln>
                            <a:noFill/>
                          </a:ln>
                          <a:solidFill>
                            <a:schemeClr val="tx1"/>
                          </a:solidFill>
                          <a:effectLst/>
                          <a:latin typeface="Verdana" charset="0"/>
                        </a:rPr>
                        <a:t>No se ha probado en superficies muy extensas, y las reglas de clasificación pueden variar a lo largo del paisaje.</a:t>
                      </a:r>
                      <a:endParaRPr kumimoji="0" lang="" sz="12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TextBox 5"/>
          <p:cNvSpPr txBox="1"/>
          <p:nvPr/>
        </p:nvSpPr>
        <p:spPr>
          <a:xfrm>
            <a:off x="2008909" y="6539531"/>
            <a:ext cx="6851312" cy="302712"/>
          </a:xfrm>
          <a:prstGeom prst="rect">
            <a:avLst/>
          </a:prstGeom>
          <a:noFill/>
        </p:spPr>
        <p:txBody>
          <a:bodyPr wrap="square" rtlCol="0">
            <a:spAutoFit/>
          </a:bodyPr>
          <a:lstStyle/>
          <a:p>
            <a:pPr>
              <a:lnSpc>
                <a:spcPts val="1800"/>
              </a:lnSpc>
            </a:pPr>
            <a:r>
              <a:rPr lang="es-CL" sz="1400" dirty="0" smtClean="0">
                <a:solidFill>
                  <a:schemeClr val="accent6"/>
                </a:solidFill>
                <a:latin typeface="Verdana" pitchFamily="34" charset="0"/>
              </a:rPr>
              <a:t>Elaborado a partir de datos tomados de </a:t>
            </a:r>
            <a:r>
              <a:rPr lang="es-CL" sz="1400" i="1" dirty="0" smtClean="0">
                <a:solidFill>
                  <a:schemeClr val="accent6"/>
                </a:solidFill>
                <a:latin typeface="Verdana" pitchFamily="34" charset="0"/>
              </a:rPr>
              <a:t>Sourcebook, </a:t>
            </a:r>
            <a:r>
              <a:rPr lang="es-CL" sz="1400" dirty="0" smtClean="0">
                <a:solidFill>
                  <a:schemeClr val="accent6"/>
                </a:solidFill>
                <a:latin typeface="Verdana" pitchFamily="34" charset="0"/>
              </a:rPr>
              <a:t>2014. Cuadro 2.2.1.</a:t>
            </a:r>
          </a:p>
        </p:txBody>
      </p:sp>
    </p:spTree>
    <p:extLst>
      <p:ext uri="{BB962C8B-B14F-4D97-AF65-F5344CB8AC3E}">
        <p14:creationId xmlns:p14="http://schemas.microsoft.com/office/powerpoint/2010/main" val="913599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SzPct val="115000"/>
              <a:buFont typeface="+mj-lt"/>
              <a:buAutoNum type="arabicPeriod"/>
            </a:pPr>
            <a:r>
              <a:rPr lang="es-AR" sz="1950" dirty="0" smtClean="0"/>
              <a:t>Definición de degradación forestal y contexto de la orientación sobre las buenas prácticas (OBP) del Grupo Intergubernamental de Expertos sobre el Cambio Climático (IPCC)</a:t>
            </a:r>
          </a:p>
          <a:p>
            <a:pPr marL="457200" lvl="0" indent="-457200">
              <a:lnSpc>
                <a:spcPct val="100000"/>
              </a:lnSpc>
              <a:buSzPct val="115000"/>
              <a:buFont typeface="+mj-lt"/>
              <a:buAutoNum type="arabicPeriod"/>
            </a:pPr>
            <a:r>
              <a:rPr lang="es-AR" sz="1950" dirty="0" smtClean="0"/>
              <a:t>Tipos de degradación forestal</a:t>
            </a:r>
          </a:p>
          <a:p>
            <a:pPr marL="457200" lvl="0" indent="-457200">
              <a:lnSpc>
                <a:spcPct val="100000"/>
              </a:lnSpc>
              <a:buSzPct val="115000"/>
              <a:buFont typeface="+mj-lt"/>
              <a:buAutoNum type="arabicPeriod"/>
            </a:pPr>
            <a:r>
              <a:rPr lang="es-AR" sz="1950" dirty="0" smtClean="0"/>
              <a:t>Métodos para evaluar zonas de degradación forestal: </a:t>
            </a:r>
          </a:p>
          <a:p>
            <a:pPr marL="1244600" lvl="1" indent="-514350">
              <a:lnSpc>
                <a:spcPct val="100000"/>
              </a:lnSpc>
              <a:buFont typeface="+mj-lt"/>
              <a:buAutoNum type="romanLcPeriod"/>
            </a:pPr>
            <a:r>
              <a:rPr lang="es-AR" sz="1950" dirty="0" smtClean="0"/>
              <a:t>Seguimiento de la degradación forestal por tala selectiva</a:t>
            </a:r>
          </a:p>
          <a:p>
            <a:pPr marL="1244600" lvl="1" indent="-514350">
              <a:lnSpc>
                <a:spcPct val="100000"/>
              </a:lnSpc>
              <a:buFont typeface="+mj-lt"/>
              <a:buAutoNum type="romanLcPeriod"/>
            </a:pPr>
            <a:r>
              <a:rPr lang="es-AR" sz="1950" dirty="0" smtClean="0"/>
              <a:t>Métodos de detección remota:</a:t>
            </a:r>
          </a:p>
          <a:p>
            <a:pPr marL="2141537" lvl="2" indent="-514350">
              <a:lnSpc>
                <a:spcPct val="100000"/>
              </a:lnSpc>
              <a:buFont typeface="+mj-lt"/>
              <a:buAutoNum type="alphaLcParenR"/>
            </a:pPr>
            <a:r>
              <a:rPr lang="es-AR" sz="1950" dirty="0" smtClean="0"/>
              <a:t>métodos directos</a:t>
            </a:r>
          </a:p>
          <a:p>
            <a:pPr marL="2141537" lvl="2" indent="-514350">
              <a:lnSpc>
                <a:spcPct val="100000"/>
              </a:lnSpc>
              <a:buFont typeface="+mj-lt"/>
              <a:buAutoNum type="alphaLcParenR"/>
            </a:pPr>
            <a:r>
              <a:rPr lang="es-AR" sz="1950" dirty="0" smtClean="0"/>
              <a:t>métodos indirectos</a:t>
            </a:r>
          </a:p>
          <a:p>
            <a:pPr marL="457200" lvl="0" indent="-457200">
              <a:lnSpc>
                <a:spcPct val="100000"/>
              </a:lnSpc>
              <a:buSzPct val="115000"/>
              <a:buFont typeface="+mj-lt"/>
              <a:buAutoNum type="arabicPeriod"/>
            </a:pPr>
            <a:r>
              <a:rPr lang="es-AR" sz="1950" i="1" dirty="0" smtClean="0"/>
              <a:t>Software</a:t>
            </a:r>
            <a:r>
              <a:rPr lang="es-AR" sz="1950" dirty="0" smtClean="0"/>
              <a:t> necesario</a:t>
            </a:r>
          </a:p>
          <a:p>
            <a:pPr marL="0" lvl="0" indent="0">
              <a:lnSpc>
                <a:spcPct val="100000"/>
              </a:lnSpc>
              <a:buSzPct val="115000"/>
              <a:buNone/>
            </a:pPr>
            <a:endParaRPr lang="es-AR" sz="2000" dirty="0" smtClean="0"/>
          </a:p>
        </p:txBody>
      </p:sp>
    </p:spTree>
    <p:extLst>
      <p:ext uri="{BB962C8B-B14F-4D97-AF65-F5344CB8AC3E}">
        <p14:creationId xmlns:p14="http://schemas.microsoft.com/office/powerpoint/2010/main" val="3408426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02864"/>
            <a:ext cx="8908473" cy="811536"/>
          </a:xfrm>
        </p:spPr>
        <p:txBody>
          <a:bodyPr/>
          <a:lstStyle/>
          <a:p>
            <a:pPr>
              <a:lnSpc>
                <a:spcPct val="100000"/>
              </a:lnSpc>
              <a:spcBef>
                <a:spcPts val="600"/>
              </a:spcBef>
            </a:pPr>
            <a:r>
              <a:rPr lang="" sz="2800" noProof="0" dirty="0" smtClean="0"/>
              <a:t>Ejemplos de métodos de detección remota (cont.)</a:t>
            </a:r>
            <a:endParaRPr lang="" sz="2800" noProof="0" dirty="0"/>
          </a:p>
        </p:txBody>
      </p:sp>
      <p:graphicFrame>
        <p:nvGraphicFramePr>
          <p:cNvPr id="4" name="Group 654"/>
          <p:cNvGraphicFramePr>
            <a:graphicFrameLocks noGrp="1"/>
          </p:cNvGraphicFramePr>
          <p:nvPr>
            <p:extLst>
              <p:ext uri="{D42A27DB-BD31-4B8C-83A1-F6EECF244321}">
                <p14:modId xmlns:p14="http://schemas.microsoft.com/office/powerpoint/2010/main" val="136567237"/>
              </p:ext>
            </p:extLst>
          </p:nvPr>
        </p:nvGraphicFramePr>
        <p:xfrm>
          <a:off x="353551" y="959127"/>
          <a:ext cx="8639978" cy="4776482"/>
        </p:xfrm>
        <a:graphic>
          <a:graphicData uri="http://schemas.openxmlformats.org/drawingml/2006/table">
            <a:tbl>
              <a:tblPr/>
              <a:tblGrid>
                <a:gridCol w="1383654"/>
                <a:gridCol w="984675"/>
                <a:gridCol w="1263763"/>
                <a:gridCol w="1446548"/>
                <a:gridCol w="1737430"/>
                <a:gridCol w="1823908"/>
              </a:tblGrid>
              <a:tr h="54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noProof="0" dirty="0" smtClean="0">
                          <a:ln>
                            <a:noFill/>
                          </a:ln>
                          <a:solidFill>
                            <a:schemeClr val="bg1"/>
                          </a:solidFill>
                          <a:effectLst/>
                          <a:latin typeface="Times New Roman" charset="0"/>
                        </a:rPr>
                        <a:t>Método de mapeo</a:t>
                      </a:r>
                      <a:endParaRPr kumimoji="0" lang="es-ES_tradnl"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noProof="0" dirty="0" smtClean="0">
                          <a:ln>
                            <a:noFill/>
                          </a:ln>
                          <a:solidFill>
                            <a:schemeClr val="bg1"/>
                          </a:solidFill>
                          <a:effectLst/>
                          <a:latin typeface="Times New Roman" charset="0"/>
                        </a:rPr>
                        <a:t>Sensor</a:t>
                      </a:r>
                      <a:endParaRPr kumimoji="0" lang="es-ES_tradnl"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noProof="0" dirty="0" smtClean="0">
                          <a:ln>
                            <a:noFill/>
                          </a:ln>
                          <a:solidFill>
                            <a:schemeClr val="bg1"/>
                          </a:solidFill>
                          <a:effectLst/>
                          <a:latin typeface="Times New Roman" charset="0"/>
                        </a:rPr>
                        <a:t>Alcance espacial</a:t>
                      </a:r>
                      <a:endParaRPr kumimoji="0" lang="es-ES_tradnl"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noProof="0" dirty="0" smtClean="0">
                          <a:ln>
                            <a:noFill/>
                          </a:ln>
                          <a:solidFill>
                            <a:schemeClr val="bg1"/>
                          </a:solidFill>
                          <a:effectLst/>
                          <a:latin typeface="Times New Roman" charset="0"/>
                        </a:rPr>
                        <a:t>Objetivo</a:t>
                      </a:r>
                      <a:endParaRPr kumimoji="0" lang="es-ES_tradnl"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noProof="0" dirty="0" smtClean="0">
                          <a:ln>
                            <a:noFill/>
                          </a:ln>
                          <a:solidFill>
                            <a:schemeClr val="bg1"/>
                          </a:solidFill>
                          <a:effectLst/>
                          <a:latin typeface="Times New Roman" charset="0"/>
                        </a:rPr>
                        <a:t>Ventajas</a:t>
                      </a:r>
                      <a:endParaRPr kumimoji="0" lang="es-ES_tradnl"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noProof="0" dirty="0" smtClean="0">
                          <a:ln>
                            <a:noFill/>
                          </a:ln>
                          <a:solidFill>
                            <a:schemeClr val="bg1"/>
                          </a:solidFill>
                          <a:effectLst/>
                          <a:latin typeface="Times New Roman" charset="0"/>
                        </a:rPr>
                        <a:t>Desventajas</a:t>
                      </a:r>
                      <a:endParaRPr kumimoji="0" lang="es-ES_tradnl" sz="2000" b="1" i="0" u="none" strike="noStrike" cap="none" normalizeH="0" baseline="0" noProof="0" dirty="0">
                        <a:ln>
                          <a:noFill/>
                        </a:ln>
                        <a:solidFill>
                          <a:schemeClr val="bg1"/>
                        </a:solidFill>
                        <a:effectLst/>
                        <a:latin typeface="Arial" charset="0"/>
                        <a:ea typeface="ＭＳ Ｐゴシック" charset="0"/>
                      </a:endParaRPr>
                    </a:p>
                  </a:txBody>
                  <a:tcPr marT="45715" marB="45715" horzOverflow="overflow">
                    <a:lnL>
                      <a:noFill/>
                    </a:lnL>
                    <a:lnR>
                      <a:noFill/>
                    </a:lnR>
                    <a:lnT>
                      <a:noFill/>
                    </a:lnT>
                    <a:lnB>
                      <a:noFill/>
                    </a:lnB>
                    <a:lnTlToBr>
                      <a:noFill/>
                    </a:lnTlToBr>
                    <a:lnBlToTr>
                      <a:noFill/>
                    </a:lnBlToTr>
                    <a:solidFill>
                      <a:srgbClr val="99CC00"/>
                    </a:solidFill>
                  </a:tcPr>
                </a:tc>
              </a:tr>
              <a:tr h="897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Detección de cambios</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Landsat TM5 y ETM+</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Local</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Mapeo del daño de la cubierta de copas causado por tala y quema.</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Amplifica las zonas de cubierta de copas dañada.</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Requiere dos pares de imágenes y no distingue entre cambios forestales naturales y antropogénicos.</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10578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Segmentación de imágenes</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Landsat TM5</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Local</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Mapeo de la totalidad de la zona de tala (daño de la cubierta de copas, desmonte y bosque sin daño).</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Implementación relativamente simple y estimación satisfactoria de la totalidad de la zona de tala. </a:t>
                      </a:r>
                      <a:r>
                        <a:rPr kumimoji="0" lang="es-ES_tradnl" sz="1000" b="0" i="1" u="none" strike="noStrike" cap="none" normalizeH="0" baseline="0" noProof="0" dirty="0" smtClean="0">
                          <a:ln>
                            <a:noFill/>
                          </a:ln>
                          <a:solidFill>
                            <a:schemeClr val="tx1"/>
                          </a:solidFill>
                          <a:effectLst/>
                          <a:latin typeface="Verdana" charset="0"/>
                        </a:rPr>
                        <a:t>Software</a:t>
                      </a:r>
                      <a:r>
                        <a:rPr kumimoji="0" lang="es-ES_tradnl" sz="1000" b="0" i="0" u="none" strike="noStrike" cap="none" normalizeH="0" baseline="0" noProof="0" dirty="0" smtClean="0">
                          <a:ln>
                            <a:noFill/>
                          </a:ln>
                          <a:solidFill>
                            <a:schemeClr val="tx1"/>
                          </a:solidFill>
                          <a:effectLst/>
                          <a:latin typeface="Verdana" charset="0"/>
                        </a:rPr>
                        <a:t> gratuito disponible.</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No se ha probado en superficies muy extensas, y las reglas de segmentación pueden variar a lo largo del paisaje. </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10578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Sistema de análisis Landsat de Carnegie (CLAS)</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Landsat TM5 y ETM+</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Tres estados de la Amazonia brasileña (PA, MT y AC)</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Mapeo de la totalidad de la zona de tala (daño de la cubierta de copas, desmonte y bosque sin daño).</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Totalmente automatizado y normalizado para superficies muy extensas.</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Requiere elevada capacidad computacional y pares de imágenes para detectar el cambio forestal. Probado solo con Landsat ETM+.</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r h="1218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Índice normalizado de diferencia de fracción (NDFI)+ algoritmo de clasificación contextual (CCA)</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anchor="ct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Landsat TM5 y ETM+</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Local</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Mapeo del daño de la cubierta de copas causado por tala y quema.</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Amplifica las zonas de cubierta de copas dañada.</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000" b="0" i="0" u="none" strike="noStrike" cap="none" normalizeH="0" baseline="0" noProof="0" dirty="0" smtClean="0">
                          <a:ln>
                            <a:noFill/>
                          </a:ln>
                          <a:solidFill>
                            <a:schemeClr val="tx1"/>
                          </a:solidFill>
                          <a:effectLst/>
                          <a:latin typeface="Verdana" charset="0"/>
                        </a:rPr>
                        <a:t>No se ha probado en superficies muy extensas y no distingue entre daños por tala y daños por quema.</a:t>
                      </a:r>
                      <a:endParaRPr kumimoji="0" lang="es-ES_tradnl" sz="1000" b="0" i="0" u="none" strike="noStrike" cap="none" normalizeH="0" baseline="0" noProof="0" dirty="0">
                        <a:ln>
                          <a:noFill/>
                        </a:ln>
                        <a:solidFill>
                          <a:schemeClr val="tx1"/>
                        </a:solidFill>
                        <a:effectLst/>
                        <a:latin typeface="Arial" charset="0"/>
                        <a:ea typeface="ＭＳ Ｐゴシック" charset="0"/>
                      </a:endParaRPr>
                    </a:p>
                  </a:txBody>
                  <a:tcPr marT="45715" marB="45715"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TextBox 4"/>
          <p:cNvSpPr txBox="1"/>
          <p:nvPr/>
        </p:nvSpPr>
        <p:spPr>
          <a:xfrm>
            <a:off x="2075935" y="5735609"/>
            <a:ext cx="6788051" cy="302712"/>
          </a:xfrm>
          <a:prstGeom prst="rect">
            <a:avLst/>
          </a:prstGeom>
          <a:noFill/>
        </p:spPr>
        <p:txBody>
          <a:bodyPr wrap="square" rtlCol="0">
            <a:spAutoFit/>
          </a:bodyPr>
          <a:lstStyle/>
          <a:p>
            <a:pPr>
              <a:lnSpc>
                <a:spcPts val="1800"/>
              </a:lnSpc>
            </a:pPr>
            <a:r>
              <a:rPr lang="es-PA" sz="1400" dirty="0" smtClean="0">
                <a:solidFill>
                  <a:schemeClr val="accent6"/>
                </a:solidFill>
                <a:latin typeface="Verdana" pitchFamily="34" charset="0"/>
              </a:rPr>
              <a:t>Elaborado a partir de datos tomados de </a:t>
            </a:r>
            <a:r>
              <a:rPr lang="es-PA" sz="1400" i="1" dirty="0" smtClean="0">
                <a:solidFill>
                  <a:schemeClr val="accent6"/>
                </a:solidFill>
                <a:latin typeface="Verdana" pitchFamily="34" charset="0"/>
              </a:rPr>
              <a:t>Sourcebook,</a:t>
            </a:r>
            <a:r>
              <a:rPr lang="es-PA" sz="1400" dirty="0" smtClean="0">
                <a:solidFill>
                  <a:schemeClr val="accent6"/>
                </a:solidFill>
                <a:latin typeface="Verdana" pitchFamily="34" charset="0"/>
              </a:rPr>
              <a:t> 2014. Cuadro 2.2.1.</a:t>
            </a:r>
          </a:p>
        </p:txBody>
      </p:sp>
    </p:spTree>
    <p:extLst>
      <p:ext uri="{BB962C8B-B14F-4D97-AF65-F5344CB8AC3E}">
        <p14:creationId xmlns:p14="http://schemas.microsoft.com/office/powerpoint/2010/main" val="942781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25224"/>
            <a:ext cx="9144000" cy="1119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8" name="Text Placeholder 11"/>
          <p:cNvSpPr txBox="1">
            <a:spLocks/>
          </p:cNvSpPr>
          <p:nvPr/>
        </p:nvSpPr>
        <p:spPr>
          <a:xfrm>
            <a:off x="94068" y="1405901"/>
            <a:ext cx="3486150" cy="4430437"/>
          </a:xfrm>
          <a:prstGeom prst="rect">
            <a:avLst/>
          </a:prstGeom>
          <a:noFill/>
        </p:spPr>
        <p:txBody>
          <a:bodyPr>
            <a:noAutofit/>
          </a:bodyPr>
          <a:lstStyle/>
          <a:p>
            <a:pPr marL="342900" indent="-342900" fontAlgn="auto">
              <a:spcBef>
                <a:spcPct val="20000"/>
              </a:spcBef>
              <a:spcAft>
                <a:spcPts val="0"/>
              </a:spcAft>
              <a:buSzPct val="140000"/>
              <a:buFont typeface="Wingdings" panose="05000000000000000000" pitchFamily="2" charset="2"/>
              <a:buChar char="§"/>
              <a:defRPr/>
            </a:pPr>
            <a:r>
              <a:rPr lang="es-DO" sz="1600" dirty="0" smtClean="0">
                <a:latin typeface="+mj-lt"/>
              </a:rPr>
              <a:t>La señal de la degradación forestal cambia rápidamente.</a:t>
            </a:r>
          </a:p>
          <a:p>
            <a:pPr marL="342900" indent="-342900" fontAlgn="auto">
              <a:spcBef>
                <a:spcPct val="20000"/>
              </a:spcBef>
              <a:spcAft>
                <a:spcPts val="0"/>
              </a:spcAft>
              <a:buSzPct val="140000"/>
              <a:buFont typeface="Wingdings" panose="05000000000000000000" pitchFamily="2" charset="2"/>
              <a:buChar char="§"/>
              <a:defRPr/>
            </a:pPr>
            <a:r>
              <a:rPr lang="es-DO" sz="1600" dirty="0" smtClean="0">
                <a:latin typeface="+mj-lt"/>
              </a:rPr>
              <a:t>Hay sinergia entre los procesos de degradación forestal que puede incrementar la pérdida de reservas de C de los bosques degradados.</a:t>
            </a:r>
          </a:p>
          <a:p>
            <a:pPr marL="342900" indent="-342900">
              <a:spcBef>
                <a:spcPct val="20000"/>
              </a:spcBef>
              <a:buSzPct val="140000"/>
              <a:buFont typeface="Wingdings" panose="05000000000000000000" pitchFamily="2" charset="2"/>
              <a:buChar char="§"/>
              <a:defRPr/>
            </a:pPr>
            <a:r>
              <a:rPr lang="es-DO" sz="1600" dirty="0" smtClean="0">
                <a:latin typeface="+mj-lt"/>
              </a:rPr>
              <a:t>Se espera degradación forestal recurrente con mayor pérdida de reservas de C.</a:t>
            </a:r>
          </a:p>
          <a:p>
            <a:pPr marL="342900" indent="-342900">
              <a:spcBef>
                <a:spcPct val="20000"/>
              </a:spcBef>
              <a:buSzPct val="140000"/>
              <a:buFont typeface="Wingdings" panose="05000000000000000000" pitchFamily="2" charset="2"/>
              <a:buChar char="§"/>
              <a:defRPr/>
            </a:pPr>
            <a:r>
              <a:rPr lang="es-DO" sz="1600" dirty="0" smtClean="0">
                <a:latin typeface="+mj-lt"/>
              </a:rPr>
              <a:t>Se requiere seguimiento anual para rastrear el proceso de degradación forestal.</a:t>
            </a:r>
            <a:endParaRPr lang="es-DO" sz="1600" dirty="0">
              <a:latin typeface="+mj-lt"/>
            </a:endParaRPr>
          </a:p>
        </p:txBody>
      </p:sp>
      <p:sp>
        <p:nvSpPr>
          <p:cNvPr id="140289" name="Title 3"/>
          <p:cNvSpPr>
            <a:spLocks noGrp="1"/>
          </p:cNvSpPr>
          <p:nvPr>
            <p:ph type="title"/>
          </p:nvPr>
        </p:nvSpPr>
        <p:spPr>
          <a:xfrm>
            <a:off x="142875" y="214313"/>
            <a:ext cx="3579495" cy="1143000"/>
          </a:xfrm>
        </p:spPr>
        <p:txBody>
          <a:bodyPr>
            <a:noAutofit/>
          </a:bodyPr>
          <a:lstStyle/>
          <a:p>
            <a:pPr algn="l" eaLnBrk="1" hangingPunct="1"/>
            <a:r>
              <a:rPr lang="" sz="2600" noProof="0" dirty="0" smtClean="0">
                <a:latin typeface="+mj-lt"/>
              </a:rPr>
              <a:t>Dinámica de la degradación </a:t>
            </a:r>
            <a:r>
              <a:rPr lang="" sz="2600" noProof="0" dirty="0" smtClean="0"/>
              <a:t>forestal</a:t>
            </a:r>
            <a:endParaRPr lang="" sz="2600" noProof="0" dirty="0">
              <a:latin typeface="+mj-lt"/>
            </a:endParaRPr>
          </a:p>
        </p:txBody>
      </p:sp>
      <p:grpSp>
        <p:nvGrpSpPr>
          <p:cNvPr id="140290" name="Group 2"/>
          <p:cNvGrpSpPr>
            <a:grpSpLocks/>
          </p:cNvGrpSpPr>
          <p:nvPr/>
        </p:nvGrpSpPr>
        <p:grpSpPr bwMode="auto">
          <a:xfrm>
            <a:off x="1436370" y="239365"/>
            <a:ext cx="7279005" cy="5939840"/>
            <a:chOff x="-1325" y="1755"/>
            <a:chExt cx="11463" cy="9355"/>
          </a:xfrm>
        </p:grpSpPr>
        <p:pic>
          <p:nvPicPr>
            <p:cNvPr id="140292" name="Picture 3" descr="ndfi_1998"/>
            <p:cNvPicPr>
              <a:picLocks noChangeAspect="1" noChangeArrowheads="1"/>
            </p:cNvPicPr>
            <p:nvPr/>
          </p:nvPicPr>
          <p:blipFill>
            <a:blip r:embed="rId3" cstate="print">
              <a:extLst>
                <a:ext uri="{28A0092B-C50C-407E-A947-70E740481C1C}">
                  <a14:useLocalDpi xmlns:a14="http://schemas.microsoft.com/office/drawing/2010/main" val="0"/>
                </a:ext>
              </a:extLst>
            </a:blip>
            <a:srcRect b="14667"/>
            <a:stretch>
              <a:fillRect/>
            </a:stretch>
          </p:blipFill>
          <p:spPr bwMode="auto">
            <a:xfrm>
              <a:off x="2398" y="1755"/>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4"/>
            <p:cNvSpPr txBox="1">
              <a:spLocks noChangeArrowheads="1"/>
            </p:cNvSpPr>
            <p:nvPr/>
          </p:nvSpPr>
          <p:spPr bwMode="auto">
            <a:xfrm>
              <a:off x="5532" y="1884"/>
              <a:ext cx="418" cy="186"/>
            </a:xfrm>
            <a:prstGeom prst="rect">
              <a:avLst/>
            </a:prstGeom>
            <a:solidFill>
              <a:srgbClr val="000000"/>
            </a:solidFill>
            <a:ln w="9525">
              <a:solidFill>
                <a:srgbClr val="000000"/>
              </a:solidFill>
              <a:miter lim="800000"/>
              <a:headEnd/>
              <a:tailEnd/>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800" b="1">
                  <a:solidFill>
                    <a:srgbClr val="FFFFFF"/>
                  </a:solidFill>
                </a:rPr>
                <a:t>1998</a:t>
              </a:r>
              <a:endParaRPr lang="es-ES" sz="1800" dirty="0">
                <a:cs typeface="Arial" charset="0"/>
              </a:endParaRPr>
            </a:p>
          </p:txBody>
        </p:sp>
        <p:pic>
          <p:nvPicPr>
            <p:cNvPr id="140294" name="Picture 5" descr="ndfi_2003"/>
            <p:cNvPicPr>
              <a:picLocks noChangeAspect="1" noChangeArrowheads="1"/>
            </p:cNvPicPr>
            <p:nvPr/>
          </p:nvPicPr>
          <p:blipFill>
            <a:blip r:embed="rId4" cstate="print">
              <a:extLst>
                <a:ext uri="{28A0092B-C50C-407E-A947-70E740481C1C}">
                  <a14:useLocalDpi xmlns:a14="http://schemas.microsoft.com/office/drawing/2010/main" val="0"/>
                </a:ext>
              </a:extLst>
            </a:blip>
            <a:srcRect b="14944"/>
            <a:stretch>
              <a:fillRect/>
            </a:stretch>
          </p:blipFill>
          <p:spPr bwMode="auto">
            <a:xfrm>
              <a:off x="6538" y="8038"/>
              <a:ext cx="3600"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descr="ndfi_2002"/>
            <p:cNvPicPr>
              <a:picLocks noChangeAspect="1" noChangeArrowheads="1"/>
            </p:cNvPicPr>
            <p:nvPr/>
          </p:nvPicPr>
          <p:blipFill>
            <a:blip r:embed="rId5" cstate="print">
              <a:extLst>
                <a:ext uri="{28A0092B-C50C-407E-A947-70E740481C1C}">
                  <a14:useLocalDpi xmlns:a14="http://schemas.microsoft.com/office/drawing/2010/main" val="0"/>
                </a:ext>
              </a:extLst>
            </a:blip>
            <a:srcRect b="14667"/>
            <a:stretch>
              <a:fillRect/>
            </a:stretch>
          </p:blipFill>
          <p:spPr bwMode="auto">
            <a:xfrm>
              <a:off x="2398" y="8038"/>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7" descr="ndfi_2001"/>
            <p:cNvPicPr>
              <a:picLocks noChangeAspect="1" noChangeArrowheads="1"/>
            </p:cNvPicPr>
            <p:nvPr/>
          </p:nvPicPr>
          <p:blipFill>
            <a:blip r:embed="rId6" cstate="print">
              <a:extLst>
                <a:ext uri="{28A0092B-C50C-407E-A947-70E740481C1C}">
                  <a14:useLocalDpi xmlns:a14="http://schemas.microsoft.com/office/drawing/2010/main" val="0"/>
                </a:ext>
              </a:extLst>
            </a:blip>
            <a:srcRect b="14667"/>
            <a:stretch>
              <a:fillRect/>
            </a:stretch>
          </p:blipFill>
          <p:spPr bwMode="auto">
            <a:xfrm>
              <a:off x="6538" y="4886"/>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8" descr="ndfi_2000"/>
            <p:cNvPicPr>
              <a:picLocks noChangeAspect="1" noChangeArrowheads="1"/>
            </p:cNvPicPr>
            <p:nvPr/>
          </p:nvPicPr>
          <p:blipFill>
            <a:blip r:embed="rId7" cstate="print">
              <a:extLst>
                <a:ext uri="{28A0092B-C50C-407E-A947-70E740481C1C}">
                  <a14:useLocalDpi xmlns:a14="http://schemas.microsoft.com/office/drawing/2010/main" val="0"/>
                </a:ext>
              </a:extLst>
            </a:blip>
            <a:srcRect b="14944"/>
            <a:stretch>
              <a:fillRect/>
            </a:stretch>
          </p:blipFill>
          <p:spPr bwMode="auto">
            <a:xfrm>
              <a:off x="2398" y="4886"/>
              <a:ext cx="3600" cy="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9" descr="ndfi_1999"/>
            <p:cNvPicPr>
              <a:picLocks noChangeAspect="1" noChangeArrowheads="1"/>
            </p:cNvPicPr>
            <p:nvPr/>
          </p:nvPicPr>
          <p:blipFill>
            <a:blip r:embed="rId8" cstate="print">
              <a:extLst>
                <a:ext uri="{28A0092B-C50C-407E-A947-70E740481C1C}">
                  <a14:useLocalDpi xmlns:a14="http://schemas.microsoft.com/office/drawing/2010/main" val="0"/>
                </a:ext>
              </a:extLst>
            </a:blip>
            <a:srcRect b="14667"/>
            <a:stretch>
              <a:fillRect/>
            </a:stretch>
          </p:blipFill>
          <p:spPr bwMode="auto">
            <a:xfrm>
              <a:off x="6538" y="1755"/>
              <a:ext cx="3600"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Text Box 10"/>
            <p:cNvSpPr txBox="1">
              <a:spLocks noChangeArrowheads="1"/>
            </p:cNvSpPr>
            <p:nvPr/>
          </p:nvSpPr>
          <p:spPr bwMode="auto">
            <a:xfrm>
              <a:off x="2410" y="5805"/>
              <a:ext cx="1777"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rPr>
                <a:t>Talados y quemados</a:t>
              </a:r>
              <a:endParaRPr lang="es-ES" sz="1800" b="1" dirty="0">
                <a:cs typeface="Arial" charset="0"/>
              </a:endParaRPr>
            </a:p>
          </p:txBody>
        </p:sp>
        <p:sp>
          <p:nvSpPr>
            <p:cNvPr id="140300" name="Text Box 11"/>
            <p:cNvSpPr txBox="1">
              <a:spLocks noChangeArrowheads="1"/>
            </p:cNvSpPr>
            <p:nvPr/>
          </p:nvSpPr>
          <p:spPr bwMode="auto">
            <a:xfrm>
              <a:off x="2038" y="1820"/>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t>a</a:t>
              </a:r>
              <a:endParaRPr lang="es-ES" sz="1800" dirty="0">
                <a:cs typeface="Arial" charset="0"/>
              </a:endParaRPr>
            </a:p>
          </p:txBody>
        </p:sp>
        <p:sp>
          <p:nvSpPr>
            <p:cNvPr id="140301" name="Text Box 12"/>
            <p:cNvSpPr txBox="1">
              <a:spLocks noChangeArrowheads="1"/>
            </p:cNvSpPr>
            <p:nvPr/>
          </p:nvSpPr>
          <p:spPr bwMode="auto">
            <a:xfrm>
              <a:off x="2518" y="3459"/>
              <a:ext cx="1203"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dirty="0">
                  <a:solidFill>
                    <a:srgbClr val="FFFFFF"/>
                  </a:solidFill>
                </a:rPr>
                <a:t>Talados</a:t>
              </a:r>
              <a:endParaRPr lang="es-ES" sz="1800" b="1" dirty="0">
                <a:cs typeface="Arial" charset="0"/>
              </a:endParaRPr>
            </a:p>
          </p:txBody>
        </p:sp>
        <p:sp>
          <p:nvSpPr>
            <p:cNvPr id="140302" name="Text Box 13"/>
            <p:cNvSpPr txBox="1">
              <a:spLocks noChangeArrowheads="1"/>
            </p:cNvSpPr>
            <p:nvPr/>
          </p:nvSpPr>
          <p:spPr bwMode="auto">
            <a:xfrm>
              <a:off x="7483" y="4198"/>
              <a:ext cx="990"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dirty="0">
                  <a:solidFill>
                    <a:srgbClr val="FFFFFF"/>
                  </a:solidFill>
                </a:rPr>
                <a:t>Talados</a:t>
              </a:r>
              <a:endParaRPr lang="es-ES" sz="1800" b="1" dirty="0">
                <a:cs typeface="Arial" charset="0"/>
              </a:endParaRPr>
            </a:p>
          </p:txBody>
        </p:sp>
        <p:sp>
          <p:nvSpPr>
            <p:cNvPr id="140303" name="Text Box 14"/>
            <p:cNvSpPr txBox="1">
              <a:spLocks noChangeArrowheads="1"/>
            </p:cNvSpPr>
            <p:nvPr/>
          </p:nvSpPr>
          <p:spPr bwMode="auto">
            <a:xfrm>
              <a:off x="6842" y="2959"/>
              <a:ext cx="1136"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dirty="0" smtClean="0">
                  <a:solidFill>
                    <a:srgbClr val="FFFFFF"/>
                  </a:solidFill>
                </a:rPr>
                <a:t>Talados antiguos</a:t>
              </a:r>
              <a:endParaRPr lang="pt-BR" sz="1000" b="1" dirty="0">
                <a:solidFill>
                  <a:srgbClr val="FFFFFF"/>
                </a:solidFill>
              </a:endParaRPr>
            </a:p>
            <a:p>
              <a:pPr eaLnBrk="1" hangingPunct="1">
                <a:spcAft>
                  <a:spcPts val="1000"/>
                </a:spcAft>
              </a:pPr>
              <a:endParaRPr lang="es-ES" sz="1800" b="1" dirty="0">
                <a:cs typeface="Arial" charset="0"/>
              </a:endParaRPr>
            </a:p>
          </p:txBody>
        </p:sp>
        <p:sp>
          <p:nvSpPr>
            <p:cNvPr id="140304" name="Text Box 15"/>
            <p:cNvSpPr txBox="1">
              <a:spLocks noChangeArrowheads="1"/>
            </p:cNvSpPr>
            <p:nvPr/>
          </p:nvSpPr>
          <p:spPr bwMode="auto">
            <a:xfrm>
              <a:off x="2541" y="9225"/>
              <a:ext cx="158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rPr>
                <a:t>Talados y quemados antiguos</a:t>
              </a:r>
              <a:endParaRPr lang="es-ES" sz="1800" b="1" dirty="0">
                <a:cs typeface="Arial" charset="0"/>
              </a:endParaRPr>
            </a:p>
          </p:txBody>
        </p:sp>
        <p:sp>
          <p:nvSpPr>
            <p:cNvPr id="140305" name="Text Box 16"/>
            <p:cNvSpPr txBox="1">
              <a:spLocks noChangeArrowheads="1"/>
            </p:cNvSpPr>
            <p:nvPr/>
          </p:nvSpPr>
          <p:spPr bwMode="auto">
            <a:xfrm>
              <a:off x="6842" y="9225"/>
              <a:ext cx="1589"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rPr>
                <a:t>Talados y quemados antiguos</a:t>
              </a:r>
              <a:endParaRPr lang="es-ES" sz="1800" dirty="0">
                <a:cs typeface="Arial" charset="0"/>
              </a:endParaRPr>
            </a:p>
          </p:txBody>
        </p:sp>
        <p:sp>
          <p:nvSpPr>
            <p:cNvPr id="140306" name="Line 17"/>
            <p:cNvSpPr>
              <a:spLocks noChangeShapeType="1"/>
            </p:cNvSpPr>
            <p:nvPr/>
          </p:nvSpPr>
          <p:spPr bwMode="auto">
            <a:xfrm flipV="1">
              <a:off x="3703" y="3351"/>
              <a:ext cx="45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07" name="Line 18"/>
            <p:cNvSpPr>
              <a:spLocks noChangeShapeType="1"/>
            </p:cNvSpPr>
            <p:nvPr/>
          </p:nvSpPr>
          <p:spPr bwMode="auto">
            <a:xfrm flipV="1">
              <a:off x="7738" y="3215"/>
              <a:ext cx="45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08" name="Line 19"/>
            <p:cNvSpPr>
              <a:spLocks noChangeShapeType="1"/>
            </p:cNvSpPr>
            <p:nvPr/>
          </p:nvSpPr>
          <p:spPr bwMode="auto">
            <a:xfrm flipV="1">
              <a:off x="8578" y="4198"/>
              <a:ext cx="360" cy="1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09" name="Line 20"/>
            <p:cNvSpPr>
              <a:spLocks noChangeShapeType="1"/>
            </p:cNvSpPr>
            <p:nvPr/>
          </p:nvSpPr>
          <p:spPr bwMode="auto">
            <a:xfrm>
              <a:off x="3298" y="6302"/>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0" name="Line 21"/>
            <p:cNvSpPr>
              <a:spLocks noChangeShapeType="1"/>
            </p:cNvSpPr>
            <p:nvPr/>
          </p:nvSpPr>
          <p:spPr bwMode="auto">
            <a:xfrm>
              <a:off x="3253" y="6362"/>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1" name="Text Box 22"/>
            <p:cNvSpPr txBox="1">
              <a:spLocks noChangeArrowheads="1"/>
            </p:cNvSpPr>
            <p:nvPr/>
          </p:nvSpPr>
          <p:spPr bwMode="auto">
            <a:xfrm>
              <a:off x="6568" y="5805"/>
              <a:ext cx="170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000" b="1">
                  <a:solidFill>
                    <a:srgbClr val="FFFFFF"/>
                  </a:solidFill>
                </a:rPr>
                <a:t>Talados y quemados</a:t>
              </a:r>
              <a:endParaRPr lang="es-ES" sz="1800" b="1" dirty="0">
                <a:cs typeface="Arial" charset="0"/>
              </a:endParaRPr>
            </a:p>
          </p:txBody>
        </p:sp>
        <p:sp>
          <p:nvSpPr>
            <p:cNvPr id="140312" name="Line 23"/>
            <p:cNvSpPr>
              <a:spLocks noChangeShapeType="1"/>
            </p:cNvSpPr>
            <p:nvPr/>
          </p:nvSpPr>
          <p:spPr bwMode="auto">
            <a:xfrm>
              <a:off x="7483" y="6302"/>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3" name="Line 24"/>
            <p:cNvSpPr>
              <a:spLocks noChangeShapeType="1"/>
            </p:cNvSpPr>
            <p:nvPr/>
          </p:nvSpPr>
          <p:spPr bwMode="auto">
            <a:xfrm>
              <a:off x="7438" y="6362"/>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4" name="Line 25"/>
            <p:cNvSpPr>
              <a:spLocks noChangeShapeType="1"/>
            </p:cNvSpPr>
            <p:nvPr/>
          </p:nvSpPr>
          <p:spPr bwMode="auto">
            <a:xfrm>
              <a:off x="7393" y="9795"/>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5" name="Line 26"/>
            <p:cNvSpPr>
              <a:spLocks noChangeShapeType="1"/>
            </p:cNvSpPr>
            <p:nvPr/>
          </p:nvSpPr>
          <p:spPr bwMode="auto">
            <a:xfrm>
              <a:off x="7348" y="9855"/>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6" name="Line 27"/>
            <p:cNvSpPr>
              <a:spLocks noChangeShapeType="1"/>
            </p:cNvSpPr>
            <p:nvPr/>
          </p:nvSpPr>
          <p:spPr bwMode="auto">
            <a:xfrm>
              <a:off x="3238" y="9795"/>
              <a:ext cx="855" cy="42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7" name="Line 28"/>
            <p:cNvSpPr>
              <a:spLocks noChangeShapeType="1"/>
            </p:cNvSpPr>
            <p:nvPr/>
          </p:nvSpPr>
          <p:spPr bwMode="auto">
            <a:xfrm>
              <a:off x="3193" y="9855"/>
              <a:ext cx="1350" cy="108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40318" name="Text Box 29"/>
            <p:cNvSpPr txBox="1">
              <a:spLocks noChangeArrowheads="1"/>
            </p:cNvSpPr>
            <p:nvPr/>
          </p:nvSpPr>
          <p:spPr bwMode="auto">
            <a:xfrm>
              <a:off x="2048" y="4943"/>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t>c</a:t>
              </a:r>
              <a:endParaRPr lang="es-ES" sz="1800" dirty="0">
                <a:cs typeface="Arial" charset="0"/>
              </a:endParaRPr>
            </a:p>
          </p:txBody>
        </p:sp>
        <p:sp>
          <p:nvSpPr>
            <p:cNvPr id="140319" name="Text Box 30"/>
            <p:cNvSpPr txBox="1">
              <a:spLocks noChangeArrowheads="1"/>
            </p:cNvSpPr>
            <p:nvPr/>
          </p:nvSpPr>
          <p:spPr bwMode="auto">
            <a:xfrm>
              <a:off x="6223" y="4943"/>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t>d</a:t>
              </a:r>
              <a:endParaRPr lang="es-ES" sz="1800" dirty="0">
                <a:cs typeface="Arial" charset="0"/>
              </a:endParaRPr>
            </a:p>
          </p:txBody>
        </p:sp>
        <p:sp>
          <p:nvSpPr>
            <p:cNvPr id="140320" name="Text Box 31"/>
            <p:cNvSpPr txBox="1">
              <a:spLocks noChangeArrowheads="1"/>
            </p:cNvSpPr>
            <p:nvPr/>
          </p:nvSpPr>
          <p:spPr bwMode="auto">
            <a:xfrm>
              <a:off x="2038" y="8068"/>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t>e</a:t>
              </a:r>
              <a:endParaRPr lang="es-ES" sz="1800" dirty="0">
                <a:cs typeface="Arial" charset="0"/>
              </a:endParaRPr>
            </a:p>
          </p:txBody>
        </p:sp>
        <p:sp>
          <p:nvSpPr>
            <p:cNvPr id="140321" name="Text Box 32"/>
            <p:cNvSpPr txBox="1">
              <a:spLocks noChangeArrowheads="1"/>
            </p:cNvSpPr>
            <p:nvPr/>
          </p:nvSpPr>
          <p:spPr bwMode="auto">
            <a:xfrm>
              <a:off x="6208" y="8079"/>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t>f</a:t>
              </a:r>
              <a:endParaRPr lang="es-ES" sz="1800" dirty="0">
                <a:cs typeface="Arial" charset="0"/>
              </a:endParaRPr>
            </a:p>
          </p:txBody>
        </p:sp>
        <p:sp>
          <p:nvSpPr>
            <p:cNvPr id="140322" name="Text Box 33"/>
            <p:cNvSpPr txBox="1">
              <a:spLocks noChangeArrowheads="1"/>
            </p:cNvSpPr>
            <p:nvPr/>
          </p:nvSpPr>
          <p:spPr bwMode="auto">
            <a:xfrm>
              <a:off x="6228" y="1808"/>
              <a:ext cx="27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000"/>
                </a:spcAft>
              </a:pPr>
              <a:r>
                <a:rPr lang="pt-BR" sz="1100" b="1"/>
                <a:t>b</a:t>
              </a:r>
              <a:endParaRPr lang="es-ES" sz="1800" dirty="0">
                <a:cs typeface="Arial" charset="0"/>
              </a:endParaRPr>
            </a:p>
          </p:txBody>
        </p:sp>
        <p:pic>
          <p:nvPicPr>
            <p:cNvPr id="140323" name="Picture 34" descr="ndfi_2003"/>
            <p:cNvPicPr>
              <a:picLocks noChangeAspect="1" noChangeArrowheads="1"/>
            </p:cNvPicPr>
            <p:nvPr/>
          </p:nvPicPr>
          <p:blipFill>
            <a:blip r:embed="rId4" cstate="print">
              <a:extLst>
                <a:ext uri="{28A0092B-C50C-407E-A947-70E740481C1C}">
                  <a14:useLocalDpi xmlns:a14="http://schemas.microsoft.com/office/drawing/2010/main" val="0"/>
                </a:ext>
              </a:extLst>
            </a:blip>
            <a:srcRect t="85611"/>
            <a:stretch>
              <a:fillRect/>
            </a:stretch>
          </p:blipFill>
          <p:spPr bwMode="auto">
            <a:xfrm>
              <a:off x="-1325" y="10563"/>
              <a:ext cx="360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p:cNvSpPr txBox="1"/>
          <p:nvPr/>
        </p:nvSpPr>
        <p:spPr>
          <a:xfrm>
            <a:off x="1932622" y="6257778"/>
            <a:ext cx="6786562" cy="323165"/>
          </a:xfrm>
          <a:prstGeom prst="rect">
            <a:avLst/>
          </a:prstGeom>
          <a:noFill/>
        </p:spPr>
        <p:txBody>
          <a:bodyPr wrap="square" rtlCol="0">
            <a:spAutoFit/>
          </a:bodyPr>
          <a:lstStyle/>
          <a:p>
            <a:pPr>
              <a:lnSpc>
                <a:spcPts val="1800"/>
              </a:lnSpc>
            </a:pPr>
            <a:r>
              <a:rPr lang="es-ES_tradnl" sz="1400" dirty="0" smtClean="0">
                <a:solidFill>
                  <a:schemeClr val="accent6"/>
                </a:solidFill>
                <a:latin typeface="Verdana" pitchFamily="34" charset="0"/>
              </a:rPr>
              <a:t>Elaborado a partir de datos tomados de </a:t>
            </a:r>
            <a:r>
              <a:rPr lang="es-ES_tradnl" sz="1400" i="1" dirty="0" smtClean="0">
                <a:solidFill>
                  <a:schemeClr val="accent6"/>
                </a:solidFill>
                <a:latin typeface="Verdana" pitchFamily="34" charset="0"/>
              </a:rPr>
              <a:t>Sourcebook, </a:t>
            </a:r>
            <a:r>
              <a:rPr lang="es-ES_tradnl" sz="1400" dirty="0" smtClean="0">
                <a:solidFill>
                  <a:schemeClr val="accent6"/>
                </a:solidFill>
                <a:latin typeface="Verdana" pitchFamily="34" charset="0"/>
              </a:rPr>
              <a:t>2014. Gráfico 2.2.6.</a:t>
            </a:r>
          </a:p>
        </p:txBody>
      </p:sp>
    </p:spTree>
    <p:extLst>
      <p:ext uri="{BB962C8B-B14F-4D97-AF65-F5344CB8AC3E}">
        <p14:creationId xmlns:p14="http://schemas.microsoft.com/office/powerpoint/2010/main" val="1571826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indent="-457200">
              <a:lnSpc>
                <a:spcPct val="100000"/>
              </a:lnSpc>
              <a:buClr>
                <a:schemeClr val="bg2">
                  <a:lumMod val="20000"/>
                  <a:lumOff val="80000"/>
                </a:schemeClr>
              </a:buClr>
              <a:buSzPct val="115000"/>
              <a:buFont typeface="+mj-lt"/>
              <a:buAutoNum type="arabicPeriod"/>
            </a:pPr>
            <a:r>
              <a:rPr lang="es-EC" sz="2000" dirty="0">
                <a:solidFill>
                  <a:schemeClr val="bg2">
                    <a:lumMod val="20000"/>
                    <a:lumOff val="80000"/>
                  </a:schemeClr>
                </a:solidFill>
              </a:rPr>
              <a:t>Definición de degradación forestal y contexto de </a:t>
            </a:r>
            <a:r>
              <a:rPr lang="es-EC" sz="2000" dirty="0" smtClean="0">
                <a:solidFill>
                  <a:schemeClr val="bg2">
                    <a:lumMod val="20000"/>
                    <a:lumOff val="80000"/>
                  </a:schemeClr>
                </a:solidFill>
              </a:rPr>
              <a:t>la OBP </a:t>
            </a:r>
            <a:r>
              <a:rPr lang="es-EC" sz="2000" dirty="0">
                <a:solidFill>
                  <a:schemeClr val="bg2">
                    <a:lumMod val="20000"/>
                    <a:lumOff val="80000"/>
                  </a:schemeClr>
                </a:solidFill>
              </a:rPr>
              <a:t>del IPCC</a:t>
            </a:r>
          </a:p>
          <a:p>
            <a:pPr marL="457200" lvl="0" indent="-457200">
              <a:lnSpc>
                <a:spcPct val="100000"/>
              </a:lnSpc>
              <a:buClr>
                <a:schemeClr val="bg2">
                  <a:lumMod val="20000"/>
                  <a:lumOff val="80000"/>
                </a:schemeClr>
              </a:buClr>
              <a:buSzPct val="115000"/>
              <a:buFont typeface="+mj-lt"/>
              <a:buAutoNum type="arabicPeriod"/>
            </a:pPr>
            <a:r>
              <a:rPr lang="es-EC" sz="2000" dirty="0">
                <a:solidFill>
                  <a:schemeClr val="bg2">
                    <a:lumMod val="20000"/>
                    <a:lumOff val="80000"/>
                  </a:schemeClr>
                </a:solidFill>
              </a:rPr>
              <a:t>Tipos de degradación forestal</a:t>
            </a:r>
          </a:p>
          <a:p>
            <a:pPr marL="457200" indent="-457200">
              <a:lnSpc>
                <a:spcPct val="100000"/>
              </a:lnSpc>
              <a:buSzPct val="115000"/>
              <a:buFont typeface="+mj-lt"/>
              <a:buAutoNum type="arabicPeriod"/>
            </a:pPr>
            <a:r>
              <a:rPr lang="es-EC" sz="2000" b="1" dirty="0"/>
              <a:t>Métodos para evaluar zonas de degradación forestal </a:t>
            </a:r>
          </a:p>
          <a:p>
            <a:pPr marL="1244600" lvl="1" indent="-514350">
              <a:lnSpc>
                <a:spcPct val="100000"/>
              </a:lnSpc>
              <a:buClr>
                <a:schemeClr val="bg2">
                  <a:lumMod val="20000"/>
                  <a:lumOff val="80000"/>
                </a:schemeClr>
              </a:buClr>
              <a:buFont typeface="+mj-lt"/>
              <a:buAutoNum type="romanLcPeriod"/>
            </a:pPr>
            <a:r>
              <a:rPr lang="es-EC" sz="2000" dirty="0">
                <a:solidFill>
                  <a:schemeClr val="bg2">
                    <a:lumMod val="20000"/>
                    <a:lumOff val="80000"/>
                  </a:schemeClr>
                </a:solidFill>
              </a:rPr>
              <a:t>Seguimiento de la degradación forestal por tala selectiva</a:t>
            </a:r>
          </a:p>
          <a:p>
            <a:pPr marL="1244600" lvl="1" indent="-514350">
              <a:lnSpc>
                <a:spcPct val="100000"/>
              </a:lnSpc>
              <a:buFont typeface="+mj-lt"/>
              <a:buAutoNum type="romanLcPeriod"/>
            </a:pPr>
            <a:r>
              <a:rPr lang="es-EC" sz="2000" b="1" dirty="0"/>
              <a:t>Métodos de detección remota</a:t>
            </a:r>
          </a:p>
          <a:p>
            <a:pPr marL="2141537" lvl="2" indent="-514350">
              <a:lnSpc>
                <a:spcPct val="100000"/>
              </a:lnSpc>
              <a:buClr>
                <a:schemeClr val="accent1">
                  <a:lumMod val="50000"/>
                </a:schemeClr>
              </a:buClr>
              <a:buFont typeface="+mj-lt"/>
              <a:buAutoNum type="alphaLcParenR"/>
            </a:pPr>
            <a:r>
              <a:rPr lang="es-EC" sz="2000" b="1" dirty="0"/>
              <a:t>métodos directos</a:t>
            </a:r>
          </a:p>
          <a:p>
            <a:pPr marL="2141537" lvl="2" indent="-514350">
              <a:lnSpc>
                <a:spcPct val="100000"/>
              </a:lnSpc>
              <a:buClr>
                <a:schemeClr val="bg2">
                  <a:lumMod val="20000"/>
                  <a:lumOff val="80000"/>
                </a:schemeClr>
              </a:buClr>
              <a:buFont typeface="+mj-lt"/>
              <a:buAutoNum type="alphaLcParenR"/>
            </a:pPr>
            <a:r>
              <a:rPr lang="es-EC" sz="2000" dirty="0">
                <a:solidFill>
                  <a:schemeClr val="bg2">
                    <a:lumMod val="20000"/>
                    <a:lumOff val="80000"/>
                  </a:schemeClr>
                </a:solidFill>
              </a:rPr>
              <a:t>métodos indirectos</a:t>
            </a:r>
          </a:p>
          <a:p>
            <a:pPr marL="457200" lvl="0" indent="-457200">
              <a:lnSpc>
                <a:spcPct val="100000"/>
              </a:lnSpc>
              <a:buClr>
                <a:schemeClr val="bg2">
                  <a:lumMod val="20000"/>
                  <a:lumOff val="80000"/>
                </a:schemeClr>
              </a:buClr>
              <a:buSzPct val="115000"/>
              <a:buFont typeface="+mj-lt"/>
              <a:buAutoNum type="arabicPeriod"/>
            </a:pPr>
            <a:r>
              <a:rPr lang="es-EC" sz="2000" i="1" dirty="0">
                <a:solidFill>
                  <a:schemeClr val="bg2">
                    <a:lumMod val="20000"/>
                    <a:lumOff val="80000"/>
                  </a:schemeClr>
                </a:solidFill>
              </a:rPr>
              <a:t>Software</a:t>
            </a:r>
            <a:r>
              <a:rPr lang="es-EC" sz="2000" dirty="0">
                <a:solidFill>
                  <a:schemeClr val="bg2">
                    <a:lumMod val="20000"/>
                    <a:lumOff val="80000"/>
                  </a:schemeClr>
                </a:solidFill>
              </a:rPr>
              <a:t> necesario</a:t>
            </a:r>
          </a:p>
          <a:p>
            <a:pPr marL="0" lvl="0" indent="0">
              <a:lnSpc>
                <a:spcPct val="100000"/>
              </a:lnSpc>
              <a:buClr>
                <a:schemeClr val="bg2">
                  <a:lumMod val="20000"/>
                  <a:lumOff val="80000"/>
                </a:schemeClr>
              </a:buClr>
              <a:buSzPct val="115000"/>
              <a:buNone/>
            </a:pPr>
            <a:endParaRPr lang="es-EC" sz="1800" dirty="0">
              <a:solidFill>
                <a:schemeClr val="bg2">
                  <a:lumMod val="20000"/>
                  <a:lumOff val="80000"/>
                </a:schemeClr>
              </a:solidFill>
            </a:endParaRPr>
          </a:p>
          <a:p>
            <a:pPr marL="0" lvl="0" indent="0">
              <a:lnSpc>
                <a:spcPct val="100000"/>
              </a:lnSpc>
              <a:buClr>
                <a:schemeClr val="bg2">
                  <a:lumMod val="20000"/>
                  <a:lumOff val="80000"/>
                </a:schemeClr>
              </a:buClr>
              <a:buSzPct val="115000"/>
              <a:buNone/>
            </a:pPr>
            <a:endParaRPr lang="" sz="1800" noProof="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628"/>
            <a:ext cx="9143999" cy="789022"/>
          </a:xfrm>
        </p:spPr>
        <p:txBody>
          <a:bodyPr/>
          <a:lstStyle/>
          <a:p>
            <a:pPr algn="ctr"/>
            <a:r>
              <a:rPr lang="" sz="2900" noProof="0" dirty="0" smtClean="0"/>
              <a:t>Interpretación visual de la degradación forestal</a:t>
            </a:r>
            <a:endParaRPr lang="" sz="2900" noProof="0" dirty="0"/>
          </a:p>
        </p:txBody>
      </p:sp>
      <p:sp>
        <p:nvSpPr>
          <p:cNvPr id="3" name="Text Placeholder 2"/>
          <p:cNvSpPr>
            <a:spLocks noGrp="1"/>
          </p:cNvSpPr>
          <p:nvPr>
            <p:ph type="body" sz="quarter" idx="10"/>
          </p:nvPr>
        </p:nvSpPr>
        <p:spPr>
          <a:xfrm>
            <a:off x="5252018" y="1098902"/>
            <a:ext cx="3891981" cy="4674483"/>
          </a:xfrm>
        </p:spPr>
        <p:txBody>
          <a:bodyPr/>
          <a:lstStyle/>
          <a:p>
            <a:r>
              <a:rPr lang="" sz="1600" noProof="0" dirty="0" smtClean="0"/>
              <a:t>Ejemplos de tala selectiva y de bosques talados y quemados en el distrito de Sinop, estado de Mato Grosso, Brasil.</a:t>
            </a:r>
          </a:p>
          <a:p>
            <a:r>
              <a:rPr lang="" sz="1600" noProof="0" dirty="0" smtClean="0"/>
              <a:t>La definición del límite entre bosque degradado y bosque sin alteraciones es subjetiva.</a:t>
            </a:r>
          </a:p>
          <a:p>
            <a:r>
              <a:rPr lang="" sz="1600" noProof="0" dirty="0" smtClean="0"/>
              <a:t>Las marcas de la degradación antigua no se detectan visualmente.</a:t>
            </a:r>
          </a:p>
          <a:p>
            <a:r>
              <a:rPr lang="" sz="1600" noProof="0" dirty="0" smtClean="0"/>
              <a:t>La señal de la degradación desaparece rápidamente (véase la diapositiva 31), con lo que se dificulta la interpretación visual. </a:t>
            </a:r>
          </a:p>
        </p:txBody>
      </p:sp>
      <p:grpSp>
        <p:nvGrpSpPr>
          <p:cNvPr id="4" name="Group 3"/>
          <p:cNvGrpSpPr>
            <a:grpSpLocks noChangeAspect="1"/>
          </p:cNvGrpSpPr>
          <p:nvPr/>
        </p:nvGrpSpPr>
        <p:grpSpPr bwMode="auto">
          <a:xfrm>
            <a:off x="207686" y="1289296"/>
            <a:ext cx="4856568" cy="4494610"/>
            <a:chOff x="832" y="664"/>
            <a:chExt cx="4079" cy="3775"/>
          </a:xfrm>
        </p:grpSpPr>
        <p:grpSp>
          <p:nvGrpSpPr>
            <p:cNvPr id="5" name="Group 4"/>
            <p:cNvGrpSpPr>
              <a:grpSpLocks/>
            </p:cNvGrpSpPr>
            <p:nvPr/>
          </p:nvGrpSpPr>
          <p:grpSpPr bwMode="auto">
            <a:xfrm>
              <a:off x="832" y="664"/>
              <a:ext cx="1969" cy="3361"/>
              <a:chOff x="926" y="616"/>
              <a:chExt cx="1969" cy="3361"/>
            </a:xfrm>
          </p:grpSpPr>
          <p:sp>
            <p:nvSpPr>
              <p:cNvPr id="25" name="Rectangle 5"/>
              <p:cNvSpPr>
                <a:spLocks noChangeArrowheads="1"/>
              </p:cNvSpPr>
              <p:nvPr/>
            </p:nvSpPr>
            <p:spPr bwMode="auto">
              <a:xfrm>
                <a:off x="926" y="616"/>
                <a:ext cx="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pic>
            <p:nvPicPr>
              <p:cNvPr id="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 y="618"/>
                <a:ext cx="1935" cy="1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 y="2361"/>
                <a:ext cx="1934" cy="1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8"/>
              <p:cNvSpPr>
                <a:spLocks noChangeArrowheads="1"/>
              </p:cNvSpPr>
              <p:nvPr/>
            </p:nvSpPr>
            <p:spPr bwMode="auto">
              <a:xfrm>
                <a:off x="1662" y="879"/>
                <a:ext cx="4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Tala</a:t>
                </a:r>
                <a:endParaRPr lang="es-ES" sz="1200" dirty="0"/>
              </a:p>
            </p:txBody>
          </p:sp>
          <p:sp>
            <p:nvSpPr>
              <p:cNvPr id="29" name="Rectangle 9"/>
              <p:cNvSpPr>
                <a:spLocks noChangeArrowheads="1"/>
              </p:cNvSpPr>
              <p:nvPr/>
            </p:nvSpPr>
            <p:spPr bwMode="auto">
              <a:xfrm>
                <a:off x="2075" y="879"/>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30" name="Rectangle 10"/>
              <p:cNvSpPr>
                <a:spLocks noChangeArrowheads="1"/>
              </p:cNvSpPr>
              <p:nvPr/>
            </p:nvSpPr>
            <p:spPr bwMode="auto">
              <a:xfrm>
                <a:off x="1662" y="993"/>
                <a:ext cx="37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selectiva </a:t>
                </a:r>
                <a:endParaRPr lang="es-ES" sz="1200" dirty="0"/>
              </a:p>
            </p:txBody>
          </p:sp>
          <p:sp>
            <p:nvSpPr>
              <p:cNvPr id="31" name="Rectangle 11"/>
              <p:cNvSpPr>
                <a:spLocks noChangeArrowheads="1"/>
              </p:cNvSpPr>
              <p:nvPr/>
            </p:nvSpPr>
            <p:spPr bwMode="auto">
              <a:xfrm>
                <a:off x="2033" y="993"/>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32" name="Rectangle 12"/>
              <p:cNvSpPr>
                <a:spLocks noChangeArrowheads="1"/>
              </p:cNvSpPr>
              <p:nvPr/>
            </p:nvSpPr>
            <p:spPr bwMode="auto">
              <a:xfrm>
                <a:off x="985" y="65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1998</a:t>
                </a:r>
                <a:endParaRPr lang="es-ES" sz="1200" dirty="0"/>
              </a:p>
            </p:txBody>
          </p:sp>
          <p:sp>
            <p:nvSpPr>
              <p:cNvPr id="33" name="Rectangle 13"/>
              <p:cNvSpPr>
                <a:spLocks noChangeArrowheads="1"/>
              </p:cNvSpPr>
              <p:nvPr/>
            </p:nvSpPr>
            <p:spPr bwMode="auto">
              <a:xfrm>
                <a:off x="1198" y="65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34" name="Rectangle 14"/>
              <p:cNvSpPr>
                <a:spLocks noChangeArrowheads="1"/>
              </p:cNvSpPr>
              <p:nvPr/>
            </p:nvSpPr>
            <p:spPr bwMode="auto">
              <a:xfrm>
                <a:off x="985" y="2372"/>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1999</a:t>
                </a:r>
                <a:endParaRPr lang="es-ES" sz="1200" dirty="0"/>
              </a:p>
            </p:txBody>
          </p:sp>
          <p:sp>
            <p:nvSpPr>
              <p:cNvPr id="35" name="Rectangle 15"/>
              <p:cNvSpPr>
                <a:spLocks noChangeArrowheads="1"/>
              </p:cNvSpPr>
              <p:nvPr/>
            </p:nvSpPr>
            <p:spPr bwMode="auto">
              <a:xfrm>
                <a:off x="1198" y="237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36" name="Rectangle 16"/>
              <p:cNvSpPr>
                <a:spLocks noChangeArrowheads="1"/>
              </p:cNvSpPr>
              <p:nvPr/>
            </p:nvSpPr>
            <p:spPr bwMode="auto">
              <a:xfrm>
                <a:off x="1834" y="2575"/>
                <a:ext cx="6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Tala selectiva</a:t>
                </a:r>
                <a:endParaRPr lang="es-ES" sz="1200" dirty="0"/>
              </a:p>
            </p:txBody>
          </p:sp>
          <p:sp>
            <p:nvSpPr>
              <p:cNvPr id="37" name="Rectangle 17"/>
              <p:cNvSpPr>
                <a:spLocks noChangeArrowheads="1"/>
              </p:cNvSpPr>
              <p:nvPr/>
            </p:nvSpPr>
            <p:spPr bwMode="auto">
              <a:xfrm>
                <a:off x="2432" y="257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38" name="Rectangle 18"/>
              <p:cNvSpPr>
                <a:spLocks noChangeArrowheads="1"/>
              </p:cNvSpPr>
              <p:nvPr/>
            </p:nvSpPr>
            <p:spPr bwMode="auto">
              <a:xfrm>
                <a:off x="1834" y="2689"/>
                <a:ext cx="34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antigua</a:t>
                </a:r>
                <a:endParaRPr lang="es-ES" sz="1200" dirty="0"/>
              </a:p>
            </p:txBody>
          </p:sp>
          <p:sp>
            <p:nvSpPr>
              <p:cNvPr id="39" name="Rectangle 19"/>
              <p:cNvSpPr>
                <a:spLocks noChangeArrowheads="1"/>
              </p:cNvSpPr>
              <p:nvPr/>
            </p:nvSpPr>
            <p:spPr bwMode="auto">
              <a:xfrm>
                <a:off x="2177" y="2689"/>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40" name="Freeform 20"/>
              <p:cNvSpPr>
                <a:spLocks noEditPoints="1"/>
              </p:cNvSpPr>
              <p:nvPr/>
            </p:nvSpPr>
            <p:spPr bwMode="auto">
              <a:xfrm>
                <a:off x="1463" y="1140"/>
                <a:ext cx="1101" cy="719"/>
              </a:xfrm>
              <a:custGeom>
                <a:avLst/>
                <a:gdLst>
                  <a:gd name="T0" fmla="*/ 55 w 1101"/>
                  <a:gd name="T1" fmla="*/ 0 h 719"/>
                  <a:gd name="T2" fmla="*/ 70 w 1101"/>
                  <a:gd name="T3" fmla="*/ 18 h 719"/>
                  <a:gd name="T4" fmla="*/ 114 w 1101"/>
                  <a:gd name="T5" fmla="*/ 2 h 719"/>
                  <a:gd name="T6" fmla="*/ 228 w 1101"/>
                  <a:gd name="T7" fmla="*/ 8 h 719"/>
                  <a:gd name="T8" fmla="*/ 313 w 1101"/>
                  <a:gd name="T9" fmla="*/ 11 h 719"/>
                  <a:gd name="T10" fmla="*/ 368 w 1101"/>
                  <a:gd name="T11" fmla="*/ 41 h 719"/>
                  <a:gd name="T12" fmla="*/ 397 w 1101"/>
                  <a:gd name="T13" fmla="*/ 43 h 719"/>
                  <a:gd name="T14" fmla="*/ 455 w 1101"/>
                  <a:gd name="T15" fmla="*/ 17 h 719"/>
                  <a:gd name="T16" fmla="*/ 568 w 1101"/>
                  <a:gd name="T17" fmla="*/ 22 h 719"/>
                  <a:gd name="T18" fmla="*/ 655 w 1101"/>
                  <a:gd name="T19" fmla="*/ 25 h 719"/>
                  <a:gd name="T20" fmla="*/ 710 w 1101"/>
                  <a:gd name="T21" fmla="*/ 57 h 719"/>
                  <a:gd name="T22" fmla="*/ 738 w 1101"/>
                  <a:gd name="T23" fmla="*/ 57 h 719"/>
                  <a:gd name="T24" fmla="*/ 796 w 1101"/>
                  <a:gd name="T25" fmla="*/ 31 h 719"/>
                  <a:gd name="T26" fmla="*/ 910 w 1101"/>
                  <a:gd name="T27" fmla="*/ 35 h 719"/>
                  <a:gd name="T28" fmla="*/ 995 w 1101"/>
                  <a:gd name="T29" fmla="*/ 40 h 719"/>
                  <a:gd name="T30" fmla="*/ 1051 w 1101"/>
                  <a:gd name="T31" fmla="*/ 70 h 719"/>
                  <a:gd name="T32" fmla="*/ 1092 w 1101"/>
                  <a:gd name="T33" fmla="*/ 44 h 719"/>
                  <a:gd name="T34" fmla="*/ 1101 w 1101"/>
                  <a:gd name="T35" fmla="*/ 60 h 719"/>
                  <a:gd name="T36" fmla="*/ 1082 w 1101"/>
                  <a:gd name="T37" fmla="*/ 44 h 719"/>
                  <a:gd name="T38" fmla="*/ 1010 w 1101"/>
                  <a:gd name="T39" fmla="*/ 79 h 719"/>
                  <a:gd name="T40" fmla="*/ 984 w 1101"/>
                  <a:gd name="T41" fmla="*/ 107 h 719"/>
                  <a:gd name="T42" fmla="*/ 994 w 1101"/>
                  <a:gd name="T43" fmla="*/ 169 h 719"/>
                  <a:gd name="T44" fmla="*/ 948 w 1101"/>
                  <a:gd name="T45" fmla="*/ 215 h 719"/>
                  <a:gd name="T46" fmla="*/ 957 w 1101"/>
                  <a:gd name="T47" fmla="*/ 277 h 719"/>
                  <a:gd name="T48" fmla="*/ 909 w 1101"/>
                  <a:gd name="T49" fmla="*/ 385 h 719"/>
                  <a:gd name="T50" fmla="*/ 916 w 1101"/>
                  <a:gd name="T51" fmla="*/ 426 h 719"/>
                  <a:gd name="T52" fmla="*/ 901 w 1101"/>
                  <a:gd name="T53" fmla="*/ 490 h 719"/>
                  <a:gd name="T54" fmla="*/ 928 w 1101"/>
                  <a:gd name="T55" fmla="*/ 538 h 719"/>
                  <a:gd name="T56" fmla="*/ 930 w 1101"/>
                  <a:gd name="T57" fmla="*/ 518 h 719"/>
                  <a:gd name="T58" fmla="*/ 887 w 1101"/>
                  <a:gd name="T59" fmla="*/ 623 h 719"/>
                  <a:gd name="T60" fmla="*/ 887 w 1101"/>
                  <a:gd name="T61" fmla="*/ 704 h 719"/>
                  <a:gd name="T62" fmla="*/ 877 w 1101"/>
                  <a:gd name="T63" fmla="*/ 717 h 719"/>
                  <a:gd name="T64" fmla="*/ 858 w 1101"/>
                  <a:gd name="T65" fmla="*/ 704 h 719"/>
                  <a:gd name="T66" fmla="*/ 842 w 1101"/>
                  <a:gd name="T67" fmla="*/ 687 h 719"/>
                  <a:gd name="T68" fmla="*/ 782 w 1101"/>
                  <a:gd name="T69" fmla="*/ 710 h 719"/>
                  <a:gd name="T70" fmla="*/ 669 w 1101"/>
                  <a:gd name="T71" fmla="*/ 697 h 719"/>
                  <a:gd name="T72" fmla="*/ 584 w 1101"/>
                  <a:gd name="T73" fmla="*/ 690 h 719"/>
                  <a:gd name="T74" fmla="*/ 530 w 1101"/>
                  <a:gd name="T75" fmla="*/ 655 h 719"/>
                  <a:gd name="T76" fmla="*/ 502 w 1101"/>
                  <a:gd name="T77" fmla="*/ 652 h 719"/>
                  <a:gd name="T78" fmla="*/ 442 w 1101"/>
                  <a:gd name="T79" fmla="*/ 675 h 719"/>
                  <a:gd name="T80" fmla="*/ 328 w 1101"/>
                  <a:gd name="T81" fmla="*/ 664 h 719"/>
                  <a:gd name="T82" fmla="*/ 243 w 1101"/>
                  <a:gd name="T83" fmla="*/ 655 h 719"/>
                  <a:gd name="T84" fmla="*/ 190 w 1101"/>
                  <a:gd name="T85" fmla="*/ 621 h 719"/>
                  <a:gd name="T86" fmla="*/ 161 w 1101"/>
                  <a:gd name="T87" fmla="*/ 618 h 719"/>
                  <a:gd name="T88" fmla="*/ 102 w 1101"/>
                  <a:gd name="T89" fmla="*/ 641 h 719"/>
                  <a:gd name="T90" fmla="*/ 0 w 1101"/>
                  <a:gd name="T91" fmla="*/ 592 h 719"/>
                  <a:gd name="T92" fmla="*/ 0 w 1101"/>
                  <a:gd name="T93" fmla="*/ 592 h 719"/>
                  <a:gd name="T94" fmla="*/ 35 w 1101"/>
                  <a:gd name="T95" fmla="*/ 512 h 719"/>
                  <a:gd name="T96" fmla="*/ 40 w 1101"/>
                  <a:gd name="T97" fmla="*/ 452 h 719"/>
                  <a:gd name="T98" fmla="*/ 41 w 1101"/>
                  <a:gd name="T99" fmla="*/ 425 h 719"/>
                  <a:gd name="T100" fmla="*/ 48 w 1101"/>
                  <a:gd name="T101" fmla="*/ 340 h 719"/>
                  <a:gd name="T102" fmla="*/ 52 w 1101"/>
                  <a:gd name="T103" fmla="*/ 282 h 719"/>
                  <a:gd name="T104" fmla="*/ 28 w 1101"/>
                  <a:gd name="T105" fmla="*/ 222 h 719"/>
                  <a:gd name="T106" fmla="*/ 29 w 1101"/>
                  <a:gd name="T107" fmla="*/ 194 h 719"/>
                  <a:gd name="T108" fmla="*/ 58 w 1101"/>
                  <a:gd name="T109" fmla="*/ 197 h 719"/>
                  <a:gd name="T110" fmla="*/ 64 w 1101"/>
                  <a:gd name="T111" fmla="*/ 111 h 719"/>
                  <a:gd name="T112" fmla="*/ 37 w 1101"/>
                  <a:gd name="T113" fmla="*/ 79 h 719"/>
                  <a:gd name="T114" fmla="*/ 66 w 1101"/>
                  <a:gd name="T115" fmla="*/ 82 h 719"/>
                  <a:gd name="T116" fmla="*/ 43 w 1101"/>
                  <a:gd name="T117" fmla="*/ 14 h 719"/>
                  <a:gd name="T118" fmla="*/ 41 w 1101"/>
                  <a:gd name="T119" fmla="*/ 23 h 7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1"/>
                  <a:gd name="T181" fmla="*/ 0 h 719"/>
                  <a:gd name="T182" fmla="*/ 1101 w 1101"/>
                  <a:gd name="T183" fmla="*/ 719 h 71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1" h="719">
                    <a:moveTo>
                      <a:pt x="43" y="11"/>
                    </a:moveTo>
                    <a:lnTo>
                      <a:pt x="43" y="9"/>
                    </a:lnTo>
                    <a:lnTo>
                      <a:pt x="45" y="6"/>
                    </a:lnTo>
                    <a:lnTo>
                      <a:pt x="49" y="3"/>
                    </a:lnTo>
                    <a:lnTo>
                      <a:pt x="52" y="0"/>
                    </a:lnTo>
                    <a:lnTo>
                      <a:pt x="55" y="0"/>
                    </a:lnTo>
                    <a:lnTo>
                      <a:pt x="57" y="0"/>
                    </a:lnTo>
                    <a:lnTo>
                      <a:pt x="86" y="2"/>
                    </a:lnTo>
                    <a:lnTo>
                      <a:pt x="84" y="29"/>
                    </a:lnTo>
                    <a:lnTo>
                      <a:pt x="57" y="29"/>
                    </a:lnTo>
                    <a:lnTo>
                      <a:pt x="70" y="18"/>
                    </a:lnTo>
                    <a:lnTo>
                      <a:pt x="43" y="11"/>
                    </a:lnTo>
                    <a:close/>
                    <a:moveTo>
                      <a:pt x="114" y="2"/>
                    </a:moveTo>
                    <a:lnTo>
                      <a:pt x="142" y="3"/>
                    </a:lnTo>
                    <a:lnTo>
                      <a:pt x="142" y="32"/>
                    </a:lnTo>
                    <a:lnTo>
                      <a:pt x="113" y="31"/>
                    </a:lnTo>
                    <a:lnTo>
                      <a:pt x="114" y="2"/>
                    </a:lnTo>
                    <a:close/>
                    <a:moveTo>
                      <a:pt x="171" y="5"/>
                    </a:moveTo>
                    <a:lnTo>
                      <a:pt x="199" y="6"/>
                    </a:lnTo>
                    <a:lnTo>
                      <a:pt x="198" y="35"/>
                    </a:lnTo>
                    <a:lnTo>
                      <a:pt x="169" y="34"/>
                    </a:lnTo>
                    <a:lnTo>
                      <a:pt x="171" y="5"/>
                    </a:lnTo>
                    <a:close/>
                    <a:moveTo>
                      <a:pt x="228" y="8"/>
                    </a:moveTo>
                    <a:lnTo>
                      <a:pt x="256" y="8"/>
                    </a:lnTo>
                    <a:lnTo>
                      <a:pt x="254" y="37"/>
                    </a:lnTo>
                    <a:lnTo>
                      <a:pt x="227" y="35"/>
                    </a:lnTo>
                    <a:lnTo>
                      <a:pt x="228" y="8"/>
                    </a:lnTo>
                    <a:close/>
                    <a:moveTo>
                      <a:pt x="284" y="9"/>
                    </a:moveTo>
                    <a:lnTo>
                      <a:pt x="313" y="11"/>
                    </a:lnTo>
                    <a:lnTo>
                      <a:pt x="312" y="40"/>
                    </a:lnTo>
                    <a:lnTo>
                      <a:pt x="283" y="38"/>
                    </a:lnTo>
                    <a:lnTo>
                      <a:pt x="284" y="9"/>
                    </a:lnTo>
                    <a:close/>
                    <a:moveTo>
                      <a:pt x="341" y="12"/>
                    </a:moveTo>
                    <a:lnTo>
                      <a:pt x="369" y="14"/>
                    </a:lnTo>
                    <a:lnTo>
                      <a:pt x="368" y="41"/>
                    </a:lnTo>
                    <a:lnTo>
                      <a:pt x="341" y="40"/>
                    </a:lnTo>
                    <a:lnTo>
                      <a:pt x="341" y="12"/>
                    </a:lnTo>
                    <a:close/>
                    <a:moveTo>
                      <a:pt x="398" y="14"/>
                    </a:moveTo>
                    <a:lnTo>
                      <a:pt x="427" y="15"/>
                    </a:lnTo>
                    <a:lnTo>
                      <a:pt x="426" y="44"/>
                    </a:lnTo>
                    <a:lnTo>
                      <a:pt x="397" y="43"/>
                    </a:lnTo>
                    <a:lnTo>
                      <a:pt x="398" y="14"/>
                    </a:lnTo>
                    <a:close/>
                    <a:moveTo>
                      <a:pt x="455" y="17"/>
                    </a:moveTo>
                    <a:lnTo>
                      <a:pt x="483" y="18"/>
                    </a:lnTo>
                    <a:lnTo>
                      <a:pt x="482" y="46"/>
                    </a:lnTo>
                    <a:lnTo>
                      <a:pt x="455" y="46"/>
                    </a:lnTo>
                    <a:lnTo>
                      <a:pt x="455" y="17"/>
                    </a:lnTo>
                    <a:close/>
                    <a:moveTo>
                      <a:pt x="512" y="18"/>
                    </a:moveTo>
                    <a:lnTo>
                      <a:pt x="541" y="20"/>
                    </a:lnTo>
                    <a:lnTo>
                      <a:pt x="540" y="49"/>
                    </a:lnTo>
                    <a:lnTo>
                      <a:pt x="511" y="47"/>
                    </a:lnTo>
                    <a:lnTo>
                      <a:pt x="512" y="18"/>
                    </a:lnTo>
                    <a:close/>
                    <a:moveTo>
                      <a:pt x="568" y="22"/>
                    </a:moveTo>
                    <a:lnTo>
                      <a:pt x="597" y="23"/>
                    </a:lnTo>
                    <a:lnTo>
                      <a:pt x="596" y="52"/>
                    </a:lnTo>
                    <a:lnTo>
                      <a:pt x="568" y="50"/>
                    </a:lnTo>
                    <a:lnTo>
                      <a:pt x="568" y="22"/>
                    </a:lnTo>
                    <a:close/>
                    <a:moveTo>
                      <a:pt x="626" y="25"/>
                    </a:moveTo>
                    <a:lnTo>
                      <a:pt x="655" y="25"/>
                    </a:lnTo>
                    <a:lnTo>
                      <a:pt x="653" y="53"/>
                    </a:lnTo>
                    <a:lnTo>
                      <a:pt x="625" y="52"/>
                    </a:lnTo>
                    <a:lnTo>
                      <a:pt x="626" y="25"/>
                    </a:lnTo>
                    <a:close/>
                    <a:moveTo>
                      <a:pt x="682" y="26"/>
                    </a:moveTo>
                    <a:lnTo>
                      <a:pt x="711" y="28"/>
                    </a:lnTo>
                    <a:lnTo>
                      <a:pt x="710" y="57"/>
                    </a:lnTo>
                    <a:lnTo>
                      <a:pt x="681" y="55"/>
                    </a:lnTo>
                    <a:lnTo>
                      <a:pt x="682" y="26"/>
                    </a:lnTo>
                    <a:close/>
                    <a:moveTo>
                      <a:pt x="740" y="29"/>
                    </a:moveTo>
                    <a:lnTo>
                      <a:pt x="767" y="29"/>
                    </a:lnTo>
                    <a:lnTo>
                      <a:pt x="767" y="58"/>
                    </a:lnTo>
                    <a:lnTo>
                      <a:pt x="738" y="57"/>
                    </a:lnTo>
                    <a:lnTo>
                      <a:pt x="740" y="29"/>
                    </a:lnTo>
                    <a:close/>
                    <a:moveTo>
                      <a:pt x="796" y="31"/>
                    </a:moveTo>
                    <a:lnTo>
                      <a:pt x="825" y="32"/>
                    </a:lnTo>
                    <a:lnTo>
                      <a:pt x="823" y="61"/>
                    </a:lnTo>
                    <a:lnTo>
                      <a:pt x="795" y="60"/>
                    </a:lnTo>
                    <a:lnTo>
                      <a:pt x="796" y="31"/>
                    </a:lnTo>
                    <a:close/>
                    <a:moveTo>
                      <a:pt x="854" y="34"/>
                    </a:moveTo>
                    <a:lnTo>
                      <a:pt x="881" y="35"/>
                    </a:lnTo>
                    <a:lnTo>
                      <a:pt x="881" y="63"/>
                    </a:lnTo>
                    <a:lnTo>
                      <a:pt x="852" y="63"/>
                    </a:lnTo>
                    <a:lnTo>
                      <a:pt x="854" y="34"/>
                    </a:lnTo>
                    <a:close/>
                    <a:moveTo>
                      <a:pt x="910" y="35"/>
                    </a:moveTo>
                    <a:lnTo>
                      <a:pt x="939" y="37"/>
                    </a:lnTo>
                    <a:lnTo>
                      <a:pt x="937" y="66"/>
                    </a:lnTo>
                    <a:lnTo>
                      <a:pt x="909" y="64"/>
                    </a:lnTo>
                    <a:lnTo>
                      <a:pt x="910" y="35"/>
                    </a:lnTo>
                    <a:close/>
                    <a:moveTo>
                      <a:pt x="968" y="38"/>
                    </a:moveTo>
                    <a:lnTo>
                      <a:pt x="995" y="40"/>
                    </a:lnTo>
                    <a:lnTo>
                      <a:pt x="995" y="67"/>
                    </a:lnTo>
                    <a:lnTo>
                      <a:pt x="966" y="67"/>
                    </a:lnTo>
                    <a:lnTo>
                      <a:pt x="968" y="38"/>
                    </a:lnTo>
                    <a:close/>
                    <a:moveTo>
                      <a:pt x="1024" y="41"/>
                    </a:moveTo>
                    <a:lnTo>
                      <a:pt x="1053" y="41"/>
                    </a:lnTo>
                    <a:lnTo>
                      <a:pt x="1051" y="70"/>
                    </a:lnTo>
                    <a:lnTo>
                      <a:pt x="1022" y="69"/>
                    </a:lnTo>
                    <a:lnTo>
                      <a:pt x="1024" y="41"/>
                    </a:lnTo>
                    <a:close/>
                    <a:moveTo>
                      <a:pt x="1082" y="43"/>
                    </a:moveTo>
                    <a:lnTo>
                      <a:pt x="1088" y="43"/>
                    </a:lnTo>
                    <a:lnTo>
                      <a:pt x="1091" y="43"/>
                    </a:lnTo>
                    <a:lnTo>
                      <a:pt x="1092" y="44"/>
                    </a:lnTo>
                    <a:lnTo>
                      <a:pt x="1097" y="46"/>
                    </a:lnTo>
                    <a:lnTo>
                      <a:pt x="1100" y="50"/>
                    </a:lnTo>
                    <a:lnTo>
                      <a:pt x="1100" y="52"/>
                    </a:lnTo>
                    <a:lnTo>
                      <a:pt x="1101" y="55"/>
                    </a:lnTo>
                    <a:lnTo>
                      <a:pt x="1101" y="57"/>
                    </a:lnTo>
                    <a:lnTo>
                      <a:pt x="1101" y="60"/>
                    </a:lnTo>
                    <a:lnTo>
                      <a:pt x="1100" y="64"/>
                    </a:lnTo>
                    <a:lnTo>
                      <a:pt x="1097" y="67"/>
                    </a:lnTo>
                    <a:lnTo>
                      <a:pt x="1094" y="70"/>
                    </a:lnTo>
                    <a:lnTo>
                      <a:pt x="1074" y="79"/>
                    </a:lnTo>
                    <a:lnTo>
                      <a:pt x="1062" y="55"/>
                    </a:lnTo>
                    <a:lnTo>
                      <a:pt x="1082" y="44"/>
                    </a:lnTo>
                    <a:lnTo>
                      <a:pt x="1086" y="72"/>
                    </a:lnTo>
                    <a:lnTo>
                      <a:pt x="1080" y="72"/>
                    </a:lnTo>
                    <a:lnTo>
                      <a:pt x="1082" y="43"/>
                    </a:lnTo>
                    <a:close/>
                    <a:moveTo>
                      <a:pt x="1050" y="93"/>
                    </a:moveTo>
                    <a:lnTo>
                      <a:pt x="1024" y="105"/>
                    </a:lnTo>
                    <a:lnTo>
                      <a:pt x="1010" y="79"/>
                    </a:lnTo>
                    <a:lnTo>
                      <a:pt x="1036" y="67"/>
                    </a:lnTo>
                    <a:lnTo>
                      <a:pt x="1050" y="93"/>
                    </a:lnTo>
                    <a:close/>
                    <a:moveTo>
                      <a:pt x="1012" y="116"/>
                    </a:moveTo>
                    <a:lnTo>
                      <a:pt x="1003" y="142"/>
                    </a:lnTo>
                    <a:lnTo>
                      <a:pt x="975" y="134"/>
                    </a:lnTo>
                    <a:lnTo>
                      <a:pt x="984" y="107"/>
                    </a:lnTo>
                    <a:lnTo>
                      <a:pt x="1012" y="116"/>
                    </a:lnTo>
                    <a:close/>
                    <a:moveTo>
                      <a:pt x="994" y="169"/>
                    </a:moveTo>
                    <a:lnTo>
                      <a:pt x="984" y="197"/>
                    </a:lnTo>
                    <a:lnTo>
                      <a:pt x="957" y="187"/>
                    </a:lnTo>
                    <a:lnTo>
                      <a:pt x="966" y="160"/>
                    </a:lnTo>
                    <a:lnTo>
                      <a:pt x="994" y="169"/>
                    </a:lnTo>
                    <a:close/>
                    <a:moveTo>
                      <a:pt x="975" y="224"/>
                    </a:moveTo>
                    <a:lnTo>
                      <a:pt x="972" y="235"/>
                    </a:lnTo>
                    <a:lnTo>
                      <a:pt x="966" y="251"/>
                    </a:lnTo>
                    <a:lnTo>
                      <a:pt x="939" y="242"/>
                    </a:lnTo>
                    <a:lnTo>
                      <a:pt x="945" y="226"/>
                    </a:lnTo>
                    <a:lnTo>
                      <a:pt x="948" y="215"/>
                    </a:lnTo>
                    <a:lnTo>
                      <a:pt x="975" y="224"/>
                    </a:lnTo>
                    <a:close/>
                    <a:moveTo>
                      <a:pt x="957" y="277"/>
                    </a:moveTo>
                    <a:lnTo>
                      <a:pt x="948" y="305"/>
                    </a:lnTo>
                    <a:lnTo>
                      <a:pt x="922" y="296"/>
                    </a:lnTo>
                    <a:lnTo>
                      <a:pt x="931" y="268"/>
                    </a:lnTo>
                    <a:lnTo>
                      <a:pt x="957" y="277"/>
                    </a:lnTo>
                    <a:close/>
                    <a:moveTo>
                      <a:pt x="939" y="332"/>
                    </a:moveTo>
                    <a:lnTo>
                      <a:pt x="931" y="359"/>
                    </a:lnTo>
                    <a:lnTo>
                      <a:pt x="904" y="350"/>
                    </a:lnTo>
                    <a:lnTo>
                      <a:pt x="913" y="323"/>
                    </a:lnTo>
                    <a:lnTo>
                      <a:pt x="939" y="332"/>
                    </a:lnTo>
                    <a:close/>
                    <a:moveTo>
                      <a:pt x="909" y="385"/>
                    </a:moveTo>
                    <a:lnTo>
                      <a:pt x="889" y="407"/>
                    </a:lnTo>
                    <a:lnTo>
                      <a:pt x="869" y="385"/>
                    </a:lnTo>
                    <a:lnTo>
                      <a:pt x="889" y="366"/>
                    </a:lnTo>
                    <a:lnTo>
                      <a:pt x="909" y="385"/>
                    </a:lnTo>
                    <a:close/>
                    <a:moveTo>
                      <a:pt x="896" y="407"/>
                    </a:moveTo>
                    <a:lnTo>
                      <a:pt x="916" y="426"/>
                    </a:lnTo>
                    <a:lnTo>
                      <a:pt x="896" y="446"/>
                    </a:lnTo>
                    <a:lnTo>
                      <a:pt x="877" y="426"/>
                    </a:lnTo>
                    <a:lnTo>
                      <a:pt x="896" y="407"/>
                    </a:lnTo>
                    <a:close/>
                    <a:moveTo>
                      <a:pt x="930" y="462"/>
                    </a:moveTo>
                    <a:lnTo>
                      <a:pt x="930" y="490"/>
                    </a:lnTo>
                    <a:lnTo>
                      <a:pt x="901" y="490"/>
                    </a:lnTo>
                    <a:lnTo>
                      <a:pt x="901" y="462"/>
                    </a:lnTo>
                    <a:lnTo>
                      <a:pt x="930" y="462"/>
                    </a:lnTo>
                    <a:close/>
                    <a:moveTo>
                      <a:pt x="930" y="518"/>
                    </a:moveTo>
                    <a:lnTo>
                      <a:pt x="930" y="532"/>
                    </a:lnTo>
                    <a:lnTo>
                      <a:pt x="930" y="535"/>
                    </a:lnTo>
                    <a:lnTo>
                      <a:pt x="928" y="538"/>
                    </a:lnTo>
                    <a:lnTo>
                      <a:pt x="921" y="551"/>
                    </a:lnTo>
                    <a:lnTo>
                      <a:pt x="896" y="539"/>
                    </a:lnTo>
                    <a:lnTo>
                      <a:pt x="902" y="525"/>
                    </a:lnTo>
                    <a:lnTo>
                      <a:pt x="901" y="532"/>
                    </a:lnTo>
                    <a:lnTo>
                      <a:pt x="901" y="518"/>
                    </a:lnTo>
                    <a:lnTo>
                      <a:pt x="930" y="518"/>
                    </a:lnTo>
                    <a:close/>
                    <a:moveTo>
                      <a:pt x="909" y="577"/>
                    </a:moveTo>
                    <a:lnTo>
                      <a:pt x="896" y="603"/>
                    </a:lnTo>
                    <a:lnTo>
                      <a:pt x="871" y="589"/>
                    </a:lnTo>
                    <a:lnTo>
                      <a:pt x="883" y="565"/>
                    </a:lnTo>
                    <a:lnTo>
                      <a:pt x="909" y="577"/>
                    </a:lnTo>
                    <a:close/>
                    <a:moveTo>
                      <a:pt x="887" y="623"/>
                    </a:moveTo>
                    <a:lnTo>
                      <a:pt x="887" y="652"/>
                    </a:lnTo>
                    <a:lnTo>
                      <a:pt x="858" y="652"/>
                    </a:lnTo>
                    <a:lnTo>
                      <a:pt x="858" y="623"/>
                    </a:lnTo>
                    <a:lnTo>
                      <a:pt x="887" y="623"/>
                    </a:lnTo>
                    <a:close/>
                    <a:moveTo>
                      <a:pt x="887" y="679"/>
                    </a:moveTo>
                    <a:lnTo>
                      <a:pt x="887" y="704"/>
                    </a:lnTo>
                    <a:lnTo>
                      <a:pt x="886" y="707"/>
                    </a:lnTo>
                    <a:lnTo>
                      <a:pt x="886" y="710"/>
                    </a:lnTo>
                    <a:lnTo>
                      <a:pt x="884" y="713"/>
                    </a:lnTo>
                    <a:lnTo>
                      <a:pt x="883" y="714"/>
                    </a:lnTo>
                    <a:lnTo>
                      <a:pt x="880" y="716"/>
                    </a:lnTo>
                    <a:lnTo>
                      <a:pt x="877" y="717"/>
                    </a:lnTo>
                    <a:lnTo>
                      <a:pt x="874" y="719"/>
                    </a:lnTo>
                    <a:lnTo>
                      <a:pt x="871" y="719"/>
                    </a:lnTo>
                    <a:lnTo>
                      <a:pt x="868" y="717"/>
                    </a:lnTo>
                    <a:lnTo>
                      <a:pt x="869" y="690"/>
                    </a:lnTo>
                    <a:lnTo>
                      <a:pt x="874" y="690"/>
                    </a:lnTo>
                    <a:lnTo>
                      <a:pt x="858" y="704"/>
                    </a:lnTo>
                    <a:lnTo>
                      <a:pt x="858" y="679"/>
                    </a:lnTo>
                    <a:lnTo>
                      <a:pt x="887" y="679"/>
                    </a:lnTo>
                    <a:close/>
                    <a:moveTo>
                      <a:pt x="839" y="714"/>
                    </a:moveTo>
                    <a:lnTo>
                      <a:pt x="810" y="713"/>
                    </a:lnTo>
                    <a:lnTo>
                      <a:pt x="813" y="684"/>
                    </a:lnTo>
                    <a:lnTo>
                      <a:pt x="842" y="687"/>
                    </a:lnTo>
                    <a:lnTo>
                      <a:pt x="839" y="714"/>
                    </a:lnTo>
                    <a:close/>
                    <a:moveTo>
                      <a:pt x="782" y="710"/>
                    </a:moveTo>
                    <a:lnTo>
                      <a:pt x="754" y="707"/>
                    </a:lnTo>
                    <a:lnTo>
                      <a:pt x="757" y="678"/>
                    </a:lnTo>
                    <a:lnTo>
                      <a:pt x="786" y="681"/>
                    </a:lnTo>
                    <a:lnTo>
                      <a:pt x="782" y="710"/>
                    </a:lnTo>
                    <a:close/>
                    <a:moveTo>
                      <a:pt x="725" y="704"/>
                    </a:moveTo>
                    <a:lnTo>
                      <a:pt x="697" y="701"/>
                    </a:lnTo>
                    <a:lnTo>
                      <a:pt x="700" y="672"/>
                    </a:lnTo>
                    <a:lnTo>
                      <a:pt x="728" y="675"/>
                    </a:lnTo>
                    <a:lnTo>
                      <a:pt x="725" y="704"/>
                    </a:lnTo>
                    <a:close/>
                    <a:moveTo>
                      <a:pt x="669" y="697"/>
                    </a:moveTo>
                    <a:lnTo>
                      <a:pt x="640" y="694"/>
                    </a:lnTo>
                    <a:lnTo>
                      <a:pt x="643" y="667"/>
                    </a:lnTo>
                    <a:lnTo>
                      <a:pt x="672" y="670"/>
                    </a:lnTo>
                    <a:lnTo>
                      <a:pt x="669" y="697"/>
                    </a:lnTo>
                    <a:close/>
                    <a:moveTo>
                      <a:pt x="612" y="691"/>
                    </a:moveTo>
                    <a:lnTo>
                      <a:pt x="584" y="690"/>
                    </a:lnTo>
                    <a:lnTo>
                      <a:pt x="587" y="661"/>
                    </a:lnTo>
                    <a:lnTo>
                      <a:pt x="615" y="664"/>
                    </a:lnTo>
                    <a:lnTo>
                      <a:pt x="612" y="691"/>
                    </a:lnTo>
                    <a:close/>
                    <a:moveTo>
                      <a:pt x="555" y="687"/>
                    </a:moveTo>
                    <a:lnTo>
                      <a:pt x="527" y="684"/>
                    </a:lnTo>
                    <a:lnTo>
                      <a:pt x="530" y="655"/>
                    </a:lnTo>
                    <a:lnTo>
                      <a:pt x="558" y="658"/>
                    </a:lnTo>
                    <a:lnTo>
                      <a:pt x="555" y="687"/>
                    </a:lnTo>
                    <a:close/>
                    <a:moveTo>
                      <a:pt x="499" y="681"/>
                    </a:moveTo>
                    <a:lnTo>
                      <a:pt x="470" y="678"/>
                    </a:lnTo>
                    <a:lnTo>
                      <a:pt x="473" y="649"/>
                    </a:lnTo>
                    <a:lnTo>
                      <a:pt x="502" y="652"/>
                    </a:lnTo>
                    <a:lnTo>
                      <a:pt x="499" y="681"/>
                    </a:lnTo>
                    <a:close/>
                    <a:moveTo>
                      <a:pt x="442" y="675"/>
                    </a:moveTo>
                    <a:lnTo>
                      <a:pt x="414" y="672"/>
                    </a:lnTo>
                    <a:lnTo>
                      <a:pt x="417" y="644"/>
                    </a:lnTo>
                    <a:lnTo>
                      <a:pt x="445" y="647"/>
                    </a:lnTo>
                    <a:lnTo>
                      <a:pt x="442" y="675"/>
                    </a:lnTo>
                    <a:close/>
                    <a:moveTo>
                      <a:pt x="385" y="670"/>
                    </a:moveTo>
                    <a:lnTo>
                      <a:pt x="357" y="667"/>
                    </a:lnTo>
                    <a:lnTo>
                      <a:pt x="360" y="638"/>
                    </a:lnTo>
                    <a:lnTo>
                      <a:pt x="388" y="641"/>
                    </a:lnTo>
                    <a:lnTo>
                      <a:pt x="385" y="670"/>
                    </a:lnTo>
                    <a:close/>
                    <a:moveTo>
                      <a:pt x="328" y="664"/>
                    </a:moveTo>
                    <a:lnTo>
                      <a:pt x="300" y="661"/>
                    </a:lnTo>
                    <a:lnTo>
                      <a:pt x="303" y="632"/>
                    </a:lnTo>
                    <a:lnTo>
                      <a:pt x="332" y="635"/>
                    </a:lnTo>
                    <a:lnTo>
                      <a:pt x="328" y="664"/>
                    </a:lnTo>
                    <a:close/>
                    <a:moveTo>
                      <a:pt x="272" y="658"/>
                    </a:moveTo>
                    <a:lnTo>
                      <a:pt x="243" y="655"/>
                    </a:lnTo>
                    <a:lnTo>
                      <a:pt x="246" y="627"/>
                    </a:lnTo>
                    <a:lnTo>
                      <a:pt x="275" y="629"/>
                    </a:lnTo>
                    <a:lnTo>
                      <a:pt x="272" y="658"/>
                    </a:lnTo>
                    <a:close/>
                    <a:moveTo>
                      <a:pt x="216" y="652"/>
                    </a:moveTo>
                    <a:lnTo>
                      <a:pt x="187" y="649"/>
                    </a:lnTo>
                    <a:lnTo>
                      <a:pt x="190" y="621"/>
                    </a:lnTo>
                    <a:lnTo>
                      <a:pt x="218" y="624"/>
                    </a:lnTo>
                    <a:lnTo>
                      <a:pt x="216" y="652"/>
                    </a:lnTo>
                    <a:close/>
                    <a:moveTo>
                      <a:pt x="158" y="647"/>
                    </a:moveTo>
                    <a:lnTo>
                      <a:pt x="131" y="644"/>
                    </a:lnTo>
                    <a:lnTo>
                      <a:pt x="133" y="615"/>
                    </a:lnTo>
                    <a:lnTo>
                      <a:pt x="161" y="618"/>
                    </a:lnTo>
                    <a:lnTo>
                      <a:pt x="158" y="647"/>
                    </a:lnTo>
                    <a:close/>
                    <a:moveTo>
                      <a:pt x="102" y="641"/>
                    </a:moveTo>
                    <a:lnTo>
                      <a:pt x="73" y="638"/>
                    </a:lnTo>
                    <a:lnTo>
                      <a:pt x="76" y="609"/>
                    </a:lnTo>
                    <a:lnTo>
                      <a:pt x="105" y="612"/>
                    </a:lnTo>
                    <a:lnTo>
                      <a:pt x="102" y="641"/>
                    </a:lnTo>
                    <a:close/>
                    <a:moveTo>
                      <a:pt x="46" y="635"/>
                    </a:moveTo>
                    <a:lnTo>
                      <a:pt x="17" y="632"/>
                    </a:lnTo>
                    <a:lnTo>
                      <a:pt x="20" y="605"/>
                    </a:lnTo>
                    <a:lnTo>
                      <a:pt x="48" y="606"/>
                    </a:lnTo>
                    <a:lnTo>
                      <a:pt x="46" y="635"/>
                    </a:lnTo>
                    <a:close/>
                    <a:moveTo>
                      <a:pt x="0" y="592"/>
                    </a:moveTo>
                    <a:lnTo>
                      <a:pt x="2" y="577"/>
                    </a:lnTo>
                    <a:lnTo>
                      <a:pt x="4" y="565"/>
                    </a:lnTo>
                    <a:lnTo>
                      <a:pt x="31" y="567"/>
                    </a:lnTo>
                    <a:lnTo>
                      <a:pt x="31" y="579"/>
                    </a:lnTo>
                    <a:lnTo>
                      <a:pt x="29" y="595"/>
                    </a:lnTo>
                    <a:lnTo>
                      <a:pt x="0" y="592"/>
                    </a:lnTo>
                    <a:close/>
                    <a:moveTo>
                      <a:pt x="5" y="536"/>
                    </a:moveTo>
                    <a:lnTo>
                      <a:pt x="5" y="533"/>
                    </a:lnTo>
                    <a:lnTo>
                      <a:pt x="7" y="510"/>
                    </a:lnTo>
                    <a:lnTo>
                      <a:pt x="7" y="507"/>
                    </a:lnTo>
                    <a:lnTo>
                      <a:pt x="35" y="510"/>
                    </a:lnTo>
                    <a:lnTo>
                      <a:pt x="35" y="512"/>
                    </a:lnTo>
                    <a:lnTo>
                      <a:pt x="34" y="535"/>
                    </a:lnTo>
                    <a:lnTo>
                      <a:pt x="34" y="538"/>
                    </a:lnTo>
                    <a:lnTo>
                      <a:pt x="5" y="536"/>
                    </a:lnTo>
                    <a:close/>
                    <a:moveTo>
                      <a:pt x="10" y="480"/>
                    </a:moveTo>
                    <a:lnTo>
                      <a:pt x="11" y="451"/>
                    </a:lnTo>
                    <a:lnTo>
                      <a:pt x="40" y="452"/>
                    </a:lnTo>
                    <a:lnTo>
                      <a:pt x="37" y="481"/>
                    </a:lnTo>
                    <a:lnTo>
                      <a:pt x="10" y="480"/>
                    </a:lnTo>
                    <a:close/>
                    <a:moveTo>
                      <a:pt x="13" y="422"/>
                    </a:moveTo>
                    <a:lnTo>
                      <a:pt x="16" y="393"/>
                    </a:lnTo>
                    <a:lnTo>
                      <a:pt x="43" y="396"/>
                    </a:lnTo>
                    <a:lnTo>
                      <a:pt x="41" y="425"/>
                    </a:lnTo>
                    <a:lnTo>
                      <a:pt x="13" y="422"/>
                    </a:lnTo>
                    <a:close/>
                    <a:moveTo>
                      <a:pt x="17" y="366"/>
                    </a:moveTo>
                    <a:lnTo>
                      <a:pt x="19" y="338"/>
                    </a:lnTo>
                    <a:lnTo>
                      <a:pt x="19" y="337"/>
                    </a:lnTo>
                    <a:lnTo>
                      <a:pt x="48" y="338"/>
                    </a:lnTo>
                    <a:lnTo>
                      <a:pt x="48" y="340"/>
                    </a:lnTo>
                    <a:lnTo>
                      <a:pt x="46" y="367"/>
                    </a:lnTo>
                    <a:lnTo>
                      <a:pt x="17" y="366"/>
                    </a:lnTo>
                    <a:close/>
                    <a:moveTo>
                      <a:pt x="22" y="308"/>
                    </a:moveTo>
                    <a:lnTo>
                      <a:pt x="23" y="288"/>
                    </a:lnTo>
                    <a:lnTo>
                      <a:pt x="23" y="280"/>
                    </a:lnTo>
                    <a:lnTo>
                      <a:pt x="52" y="282"/>
                    </a:lnTo>
                    <a:lnTo>
                      <a:pt x="51" y="289"/>
                    </a:lnTo>
                    <a:lnTo>
                      <a:pt x="49" y="311"/>
                    </a:lnTo>
                    <a:lnTo>
                      <a:pt x="22" y="308"/>
                    </a:lnTo>
                    <a:close/>
                    <a:moveTo>
                      <a:pt x="25" y="251"/>
                    </a:moveTo>
                    <a:lnTo>
                      <a:pt x="26" y="239"/>
                    </a:lnTo>
                    <a:lnTo>
                      <a:pt x="28" y="222"/>
                    </a:lnTo>
                    <a:lnTo>
                      <a:pt x="55" y="226"/>
                    </a:lnTo>
                    <a:lnTo>
                      <a:pt x="55" y="242"/>
                    </a:lnTo>
                    <a:lnTo>
                      <a:pt x="54" y="253"/>
                    </a:lnTo>
                    <a:lnTo>
                      <a:pt x="25" y="251"/>
                    </a:lnTo>
                    <a:close/>
                    <a:moveTo>
                      <a:pt x="29" y="195"/>
                    </a:moveTo>
                    <a:lnTo>
                      <a:pt x="29" y="194"/>
                    </a:lnTo>
                    <a:lnTo>
                      <a:pt x="31" y="172"/>
                    </a:lnTo>
                    <a:lnTo>
                      <a:pt x="31" y="166"/>
                    </a:lnTo>
                    <a:lnTo>
                      <a:pt x="60" y="168"/>
                    </a:lnTo>
                    <a:lnTo>
                      <a:pt x="60" y="174"/>
                    </a:lnTo>
                    <a:lnTo>
                      <a:pt x="58" y="197"/>
                    </a:lnTo>
                    <a:lnTo>
                      <a:pt x="29" y="195"/>
                    </a:lnTo>
                    <a:close/>
                    <a:moveTo>
                      <a:pt x="34" y="137"/>
                    </a:moveTo>
                    <a:lnTo>
                      <a:pt x="34" y="131"/>
                    </a:lnTo>
                    <a:lnTo>
                      <a:pt x="35" y="113"/>
                    </a:lnTo>
                    <a:lnTo>
                      <a:pt x="35" y="108"/>
                    </a:lnTo>
                    <a:lnTo>
                      <a:pt x="64" y="111"/>
                    </a:lnTo>
                    <a:lnTo>
                      <a:pt x="64" y="114"/>
                    </a:lnTo>
                    <a:lnTo>
                      <a:pt x="63" y="134"/>
                    </a:lnTo>
                    <a:lnTo>
                      <a:pt x="61" y="140"/>
                    </a:lnTo>
                    <a:lnTo>
                      <a:pt x="34" y="137"/>
                    </a:lnTo>
                    <a:close/>
                    <a:moveTo>
                      <a:pt x="37" y="81"/>
                    </a:moveTo>
                    <a:lnTo>
                      <a:pt x="37" y="79"/>
                    </a:lnTo>
                    <a:lnTo>
                      <a:pt x="38" y="64"/>
                    </a:lnTo>
                    <a:lnTo>
                      <a:pt x="40" y="52"/>
                    </a:lnTo>
                    <a:lnTo>
                      <a:pt x="67" y="53"/>
                    </a:lnTo>
                    <a:lnTo>
                      <a:pt x="67" y="67"/>
                    </a:lnTo>
                    <a:lnTo>
                      <a:pt x="66" y="81"/>
                    </a:lnTo>
                    <a:lnTo>
                      <a:pt x="66" y="82"/>
                    </a:lnTo>
                    <a:lnTo>
                      <a:pt x="37" y="81"/>
                    </a:lnTo>
                    <a:close/>
                    <a:moveTo>
                      <a:pt x="41" y="23"/>
                    </a:moveTo>
                    <a:lnTo>
                      <a:pt x="41" y="23"/>
                    </a:lnTo>
                    <a:lnTo>
                      <a:pt x="41" y="18"/>
                    </a:lnTo>
                    <a:lnTo>
                      <a:pt x="43" y="14"/>
                    </a:lnTo>
                    <a:lnTo>
                      <a:pt x="70" y="14"/>
                    </a:lnTo>
                    <a:lnTo>
                      <a:pt x="70" y="17"/>
                    </a:lnTo>
                    <a:lnTo>
                      <a:pt x="70" y="20"/>
                    </a:lnTo>
                    <a:lnTo>
                      <a:pt x="70" y="26"/>
                    </a:lnTo>
                    <a:lnTo>
                      <a:pt x="41" y="23"/>
                    </a:lnTo>
                    <a:close/>
                  </a:path>
                </a:pathLst>
              </a:custGeom>
              <a:solidFill>
                <a:srgbClr val="FF0000"/>
              </a:solidFill>
              <a:ln w="3175">
                <a:solidFill>
                  <a:srgbClr val="FF0000"/>
                </a:solidFill>
                <a:round/>
                <a:headEnd/>
                <a:tailEnd/>
              </a:ln>
            </p:spPr>
            <p:txBody>
              <a:bodyPr/>
              <a:lstStyle/>
              <a:p>
                <a:endParaRPr lang="en-US" dirty="0"/>
              </a:p>
            </p:txBody>
          </p:sp>
          <p:sp>
            <p:nvSpPr>
              <p:cNvPr id="41" name="Freeform 21"/>
              <p:cNvSpPr>
                <a:spLocks noEditPoints="1"/>
              </p:cNvSpPr>
              <p:nvPr/>
            </p:nvSpPr>
            <p:spPr bwMode="auto">
              <a:xfrm>
                <a:off x="1508" y="2970"/>
                <a:ext cx="1100" cy="719"/>
              </a:xfrm>
              <a:custGeom>
                <a:avLst/>
                <a:gdLst>
                  <a:gd name="T0" fmla="*/ 53 w 1100"/>
                  <a:gd name="T1" fmla="*/ 0 h 719"/>
                  <a:gd name="T2" fmla="*/ 68 w 1100"/>
                  <a:gd name="T3" fmla="*/ 20 h 719"/>
                  <a:gd name="T4" fmla="*/ 112 w 1100"/>
                  <a:gd name="T5" fmla="*/ 3 h 719"/>
                  <a:gd name="T6" fmla="*/ 226 w 1100"/>
                  <a:gd name="T7" fmla="*/ 8 h 719"/>
                  <a:gd name="T8" fmla="*/ 311 w 1100"/>
                  <a:gd name="T9" fmla="*/ 11 h 719"/>
                  <a:gd name="T10" fmla="*/ 367 w 1100"/>
                  <a:gd name="T11" fmla="*/ 41 h 719"/>
                  <a:gd name="T12" fmla="*/ 396 w 1100"/>
                  <a:gd name="T13" fmla="*/ 43 h 719"/>
                  <a:gd name="T14" fmla="*/ 454 w 1100"/>
                  <a:gd name="T15" fmla="*/ 17 h 719"/>
                  <a:gd name="T16" fmla="*/ 567 w 1100"/>
                  <a:gd name="T17" fmla="*/ 21 h 719"/>
                  <a:gd name="T18" fmla="*/ 652 w 1100"/>
                  <a:gd name="T19" fmla="*/ 25 h 719"/>
                  <a:gd name="T20" fmla="*/ 709 w 1100"/>
                  <a:gd name="T21" fmla="*/ 57 h 719"/>
                  <a:gd name="T22" fmla="*/ 736 w 1100"/>
                  <a:gd name="T23" fmla="*/ 58 h 719"/>
                  <a:gd name="T24" fmla="*/ 795 w 1100"/>
                  <a:gd name="T25" fmla="*/ 31 h 719"/>
                  <a:gd name="T26" fmla="*/ 909 w 1100"/>
                  <a:gd name="T27" fmla="*/ 35 h 719"/>
                  <a:gd name="T28" fmla="*/ 994 w 1100"/>
                  <a:gd name="T29" fmla="*/ 40 h 719"/>
                  <a:gd name="T30" fmla="*/ 1049 w 1100"/>
                  <a:gd name="T31" fmla="*/ 70 h 719"/>
                  <a:gd name="T32" fmla="*/ 1091 w 1100"/>
                  <a:gd name="T33" fmla="*/ 44 h 719"/>
                  <a:gd name="T34" fmla="*/ 1100 w 1100"/>
                  <a:gd name="T35" fmla="*/ 60 h 719"/>
                  <a:gd name="T36" fmla="*/ 1081 w 1100"/>
                  <a:gd name="T37" fmla="*/ 44 h 719"/>
                  <a:gd name="T38" fmla="*/ 1011 w 1100"/>
                  <a:gd name="T39" fmla="*/ 79 h 719"/>
                  <a:gd name="T40" fmla="*/ 983 w 1100"/>
                  <a:gd name="T41" fmla="*/ 105 h 719"/>
                  <a:gd name="T42" fmla="*/ 993 w 1100"/>
                  <a:gd name="T43" fmla="*/ 169 h 719"/>
                  <a:gd name="T44" fmla="*/ 949 w 1100"/>
                  <a:gd name="T45" fmla="*/ 213 h 719"/>
                  <a:gd name="T46" fmla="*/ 958 w 1100"/>
                  <a:gd name="T47" fmla="*/ 277 h 719"/>
                  <a:gd name="T48" fmla="*/ 909 w 1100"/>
                  <a:gd name="T49" fmla="*/ 385 h 719"/>
                  <a:gd name="T50" fmla="*/ 915 w 1100"/>
                  <a:gd name="T51" fmla="*/ 425 h 719"/>
                  <a:gd name="T52" fmla="*/ 900 w 1100"/>
                  <a:gd name="T53" fmla="*/ 489 h 719"/>
                  <a:gd name="T54" fmla="*/ 927 w 1100"/>
                  <a:gd name="T55" fmla="*/ 539 h 719"/>
                  <a:gd name="T56" fmla="*/ 929 w 1100"/>
                  <a:gd name="T57" fmla="*/ 518 h 719"/>
                  <a:gd name="T58" fmla="*/ 886 w 1100"/>
                  <a:gd name="T59" fmla="*/ 621 h 719"/>
                  <a:gd name="T60" fmla="*/ 886 w 1100"/>
                  <a:gd name="T61" fmla="*/ 705 h 719"/>
                  <a:gd name="T62" fmla="*/ 876 w 1100"/>
                  <a:gd name="T63" fmla="*/ 719 h 719"/>
                  <a:gd name="T64" fmla="*/ 857 w 1100"/>
                  <a:gd name="T65" fmla="*/ 705 h 719"/>
                  <a:gd name="T66" fmla="*/ 842 w 1100"/>
                  <a:gd name="T67" fmla="*/ 687 h 719"/>
                  <a:gd name="T68" fmla="*/ 783 w 1100"/>
                  <a:gd name="T69" fmla="*/ 710 h 719"/>
                  <a:gd name="T70" fmla="*/ 669 w 1100"/>
                  <a:gd name="T71" fmla="*/ 699 h 719"/>
                  <a:gd name="T72" fmla="*/ 584 w 1100"/>
                  <a:gd name="T73" fmla="*/ 690 h 719"/>
                  <a:gd name="T74" fmla="*/ 531 w 1100"/>
                  <a:gd name="T75" fmla="*/ 656 h 719"/>
                  <a:gd name="T76" fmla="*/ 502 w 1100"/>
                  <a:gd name="T77" fmla="*/ 653 h 719"/>
                  <a:gd name="T78" fmla="*/ 443 w 1100"/>
                  <a:gd name="T79" fmla="*/ 676 h 719"/>
                  <a:gd name="T80" fmla="*/ 329 w 1100"/>
                  <a:gd name="T81" fmla="*/ 664 h 719"/>
                  <a:gd name="T82" fmla="*/ 246 w 1100"/>
                  <a:gd name="T83" fmla="*/ 656 h 719"/>
                  <a:gd name="T84" fmla="*/ 191 w 1100"/>
                  <a:gd name="T85" fmla="*/ 621 h 719"/>
                  <a:gd name="T86" fmla="*/ 162 w 1100"/>
                  <a:gd name="T87" fmla="*/ 620 h 719"/>
                  <a:gd name="T88" fmla="*/ 103 w 1100"/>
                  <a:gd name="T89" fmla="*/ 643 h 719"/>
                  <a:gd name="T90" fmla="*/ 0 w 1100"/>
                  <a:gd name="T91" fmla="*/ 597 h 719"/>
                  <a:gd name="T92" fmla="*/ 0 w 1100"/>
                  <a:gd name="T93" fmla="*/ 597 h 719"/>
                  <a:gd name="T94" fmla="*/ 31 w 1100"/>
                  <a:gd name="T95" fmla="*/ 542 h 719"/>
                  <a:gd name="T96" fmla="*/ 7 w 1100"/>
                  <a:gd name="T97" fmla="*/ 483 h 719"/>
                  <a:gd name="T98" fmla="*/ 15 w 1100"/>
                  <a:gd name="T99" fmla="*/ 369 h 719"/>
                  <a:gd name="T100" fmla="*/ 21 w 1100"/>
                  <a:gd name="T101" fmla="*/ 288 h 719"/>
                  <a:gd name="T102" fmla="*/ 24 w 1100"/>
                  <a:gd name="T103" fmla="*/ 254 h 719"/>
                  <a:gd name="T104" fmla="*/ 24 w 1100"/>
                  <a:gd name="T105" fmla="*/ 254 h 719"/>
                  <a:gd name="T106" fmla="*/ 57 w 1100"/>
                  <a:gd name="T107" fmla="*/ 174 h 719"/>
                  <a:gd name="T108" fmla="*/ 33 w 1100"/>
                  <a:gd name="T109" fmla="*/ 113 h 719"/>
                  <a:gd name="T110" fmla="*/ 31 w 1100"/>
                  <a:gd name="T111" fmla="*/ 142 h 719"/>
                  <a:gd name="T112" fmla="*/ 65 w 1100"/>
                  <a:gd name="T113" fmla="*/ 67 h 719"/>
                  <a:gd name="T114" fmla="*/ 41 w 1100"/>
                  <a:gd name="T115" fmla="*/ 18 h 719"/>
                  <a:gd name="T116" fmla="*/ 68 w 1100"/>
                  <a:gd name="T117" fmla="*/ 26 h 7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0"/>
                  <a:gd name="T178" fmla="*/ 0 h 719"/>
                  <a:gd name="T179" fmla="*/ 1100 w 1100"/>
                  <a:gd name="T180" fmla="*/ 719 h 7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0" h="719">
                    <a:moveTo>
                      <a:pt x="41" y="11"/>
                    </a:moveTo>
                    <a:lnTo>
                      <a:pt x="41" y="9"/>
                    </a:lnTo>
                    <a:lnTo>
                      <a:pt x="44" y="6"/>
                    </a:lnTo>
                    <a:lnTo>
                      <a:pt x="47" y="3"/>
                    </a:lnTo>
                    <a:lnTo>
                      <a:pt x="51" y="0"/>
                    </a:lnTo>
                    <a:lnTo>
                      <a:pt x="53" y="0"/>
                    </a:lnTo>
                    <a:lnTo>
                      <a:pt x="56" y="0"/>
                    </a:lnTo>
                    <a:lnTo>
                      <a:pt x="83" y="2"/>
                    </a:lnTo>
                    <a:lnTo>
                      <a:pt x="82" y="31"/>
                    </a:lnTo>
                    <a:lnTo>
                      <a:pt x="54" y="29"/>
                    </a:lnTo>
                    <a:lnTo>
                      <a:pt x="68" y="18"/>
                    </a:lnTo>
                    <a:lnTo>
                      <a:pt x="68" y="20"/>
                    </a:lnTo>
                    <a:lnTo>
                      <a:pt x="41" y="11"/>
                    </a:lnTo>
                    <a:close/>
                    <a:moveTo>
                      <a:pt x="112" y="3"/>
                    </a:moveTo>
                    <a:lnTo>
                      <a:pt x="141" y="3"/>
                    </a:lnTo>
                    <a:lnTo>
                      <a:pt x="139" y="32"/>
                    </a:lnTo>
                    <a:lnTo>
                      <a:pt x="110" y="31"/>
                    </a:lnTo>
                    <a:lnTo>
                      <a:pt x="112" y="3"/>
                    </a:lnTo>
                    <a:close/>
                    <a:moveTo>
                      <a:pt x="168" y="5"/>
                    </a:moveTo>
                    <a:lnTo>
                      <a:pt x="197" y="6"/>
                    </a:lnTo>
                    <a:lnTo>
                      <a:pt x="195" y="35"/>
                    </a:lnTo>
                    <a:lnTo>
                      <a:pt x="168" y="34"/>
                    </a:lnTo>
                    <a:lnTo>
                      <a:pt x="168" y="5"/>
                    </a:lnTo>
                    <a:close/>
                    <a:moveTo>
                      <a:pt x="226" y="8"/>
                    </a:moveTo>
                    <a:lnTo>
                      <a:pt x="255" y="9"/>
                    </a:lnTo>
                    <a:lnTo>
                      <a:pt x="253" y="37"/>
                    </a:lnTo>
                    <a:lnTo>
                      <a:pt x="224" y="35"/>
                    </a:lnTo>
                    <a:lnTo>
                      <a:pt x="226" y="8"/>
                    </a:lnTo>
                    <a:close/>
                    <a:moveTo>
                      <a:pt x="282" y="9"/>
                    </a:moveTo>
                    <a:lnTo>
                      <a:pt x="311" y="11"/>
                    </a:lnTo>
                    <a:lnTo>
                      <a:pt x="309" y="40"/>
                    </a:lnTo>
                    <a:lnTo>
                      <a:pt x="282" y="38"/>
                    </a:lnTo>
                    <a:lnTo>
                      <a:pt x="282" y="9"/>
                    </a:lnTo>
                    <a:close/>
                    <a:moveTo>
                      <a:pt x="340" y="12"/>
                    </a:moveTo>
                    <a:lnTo>
                      <a:pt x="369" y="14"/>
                    </a:lnTo>
                    <a:lnTo>
                      <a:pt x="367" y="41"/>
                    </a:lnTo>
                    <a:lnTo>
                      <a:pt x="338" y="41"/>
                    </a:lnTo>
                    <a:lnTo>
                      <a:pt x="340" y="12"/>
                    </a:lnTo>
                    <a:close/>
                    <a:moveTo>
                      <a:pt x="396" y="14"/>
                    </a:moveTo>
                    <a:lnTo>
                      <a:pt x="425" y="15"/>
                    </a:lnTo>
                    <a:lnTo>
                      <a:pt x="423" y="44"/>
                    </a:lnTo>
                    <a:lnTo>
                      <a:pt x="396" y="43"/>
                    </a:lnTo>
                    <a:lnTo>
                      <a:pt x="396" y="14"/>
                    </a:lnTo>
                    <a:close/>
                    <a:moveTo>
                      <a:pt x="454" y="17"/>
                    </a:moveTo>
                    <a:lnTo>
                      <a:pt x="482" y="18"/>
                    </a:lnTo>
                    <a:lnTo>
                      <a:pt x="481" y="47"/>
                    </a:lnTo>
                    <a:lnTo>
                      <a:pt x="452" y="46"/>
                    </a:lnTo>
                    <a:lnTo>
                      <a:pt x="454" y="17"/>
                    </a:lnTo>
                    <a:close/>
                    <a:moveTo>
                      <a:pt x="510" y="20"/>
                    </a:moveTo>
                    <a:lnTo>
                      <a:pt x="539" y="20"/>
                    </a:lnTo>
                    <a:lnTo>
                      <a:pt x="537" y="49"/>
                    </a:lnTo>
                    <a:lnTo>
                      <a:pt x="508" y="47"/>
                    </a:lnTo>
                    <a:lnTo>
                      <a:pt x="510" y="20"/>
                    </a:lnTo>
                    <a:close/>
                    <a:moveTo>
                      <a:pt x="567" y="21"/>
                    </a:moveTo>
                    <a:lnTo>
                      <a:pt x="595" y="23"/>
                    </a:lnTo>
                    <a:lnTo>
                      <a:pt x="595" y="52"/>
                    </a:lnTo>
                    <a:lnTo>
                      <a:pt x="566" y="50"/>
                    </a:lnTo>
                    <a:lnTo>
                      <a:pt x="567" y="21"/>
                    </a:lnTo>
                    <a:close/>
                    <a:moveTo>
                      <a:pt x="624" y="25"/>
                    </a:moveTo>
                    <a:lnTo>
                      <a:pt x="652" y="25"/>
                    </a:lnTo>
                    <a:lnTo>
                      <a:pt x="651" y="53"/>
                    </a:lnTo>
                    <a:lnTo>
                      <a:pt x="622" y="52"/>
                    </a:lnTo>
                    <a:lnTo>
                      <a:pt x="624" y="25"/>
                    </a:lnTo>
                    <a:close/>
                    <a:moveTo>
                      <a:pt x="681" y="26"/>
                    </a:moveTo>
                    <a:lnTo>
                      <a:pt x="709" y="28"/>
                    </a:lnTo>
                    <a:lnTo>
                      <a:pt x="709" y="57"/>
                    </a:lnTo>
                    <a:lnTo>
                      <a:pt x="680" y="55"/>
                    </a:lnTo>
                    <a:lnTo>
                      <a:pt x="681" y="26"/>
                    </a:lnTo>
                    <a:close/>
                    <a:moveTo>
                      <a:pt x="737" y="29"/>
                    </a:moveTo>
                    <a:lnTo>
                      <a:pt x="766" y="31"/>
                    </a:lnTo>
                    <a:lnTo>
                      <a:pt x="765" y="58"/>
                    </a:lnTo>
                    <a:lnTo>
                      <a:pt x="736" y="58"/>
                    </a:lnTo>
                    <a:lnTo>
                      <a:pt x="737" y="29"/>
                    </a:lnTo>
                    <a:close/>
                    <a:moveTo>
                      <a:pt x="795" y="31"/>
                    </a:moveTo>
                    <a:lnTo>
                      <a:pt x="823" y="32"/>
                    </a:lnTo>
                    <a:lnTo>
                      <a:pt x="823" y="61"/>
                    </a:lnTo>
                    <a:lnTo>
                      <a:pt x="794" y="60"/>
                    </a:lnTo>
                    <a:lnTo>
                      <a:pt x="795" y="31"/>
                    </a:lnTo>
                    <a:close/>
                    <a:moveTo>
                      <a:pt x="851" y="34"/>
                    </a:moveTo>
                    <a:lnTo>
                      <a:pt x="880" y="35"/>
                    </a:lnTo>
                    <a:lnTo>
                      <a:pt x="879" y="63"/>
                    </a:lnTo>
                    <a:lnTo>
                      <a:pt x="850" y="63"/>
                    </a:lnTo>
                    <a:lnTo>
                      <a:pt x="851" y="34"/>
                    </a:lnTo>
                    <a:close/>
                    <a:moveTo>
                      <a:pt x="909" y="35"/>
                    </a:moveTo>
                    <a:lnTo>
                      <a:pt x="936" y="37"/>
                    </a:lnTo>
                    <a:lnTo>
                      <a:pt x="935" y="66"/>
                    </a:lnTo>
                    <a:lnTo>
                      <a:pt x="908" y="64"/>
                    </a:lnTo>
                    <a:lnTo>
                      <a:pt x="909" y="35"/>
                    </a:lnTo>
                    <a:close/>
                    <a:moveTo>
                      <a:pt x="965" y="38"/>
                    </a:moveTo>
                    <a:lnTo>
                      <a:pt x="994" y="40"/>
                    </a:lnTo>
                    <a:lnTo>
                      <a:pt x="993" y="69"/>
                    </a:lnTo>
                    <a:lnTo>
                      <a:pt x="964" y="67"/>
                    </a:lnTo>
                    <a:lnTo>
                      <a:pt x="965" y="38"/>
                    </a:lnTo>
                    <a:close/>
                    <a:moveTo>
                      <a:pt x="1021" y="41"/>
                    </a:moveTo>
                    <a:lnTo>
                      <a:pt x="1050" y="41"/>
                    </a:lnTo>
                    <a:lnTo>
                      <a:pt x="1049" y="70"/>
                    </a:lnTo>
                    <a:lnTo>
                      <a:pt x="1021" y="69"/>
                    </a:lnTo>
                    <a:lnTo>
                      <a:pt x="1021" y="41"/>
                    </a:lnTo>
                    <a:close/>
                    <a:moveTo>
                      <a:pt x="1079" y="43"/>
                    </a:moveTo>
                    <a:lnTo>
                      <a:pt x="1087" y="43"/>
                    </a:lnTo>
                    <a:lnTo>
                      <a:pt x="1090" y="44"/>
                    </a:lnTo>
                    <a:lnTo>
                      <a:pt x="1091" y="44"/>
                    </a:lnTo>
                    <a:lnTo>
                      <a:pt x="1096" y="47"/>
                    </a:lnTo>
                    <a:lnTo>
                      <a:pt x="1099" y="50"/>
                    </a:lnTo>
                    <a:lnTo>
                      <a:pt x="1100" y="52"/>
                    </a:lnTo>
                    <a:lnTo>
                      <a:pt x="1100" y="55"/>
                    </a:lnTo>
                    <a:lnTo>
                      <a:pt x="1100" y="57"/>
                    </a:lnTo>
                    <a:lnTo>
                      <a:pt x="1100" y="60"/>
                    </a:lnTo>
                    <a:lnTo>
                      <a:pt x="1099" y="64"/>
                    </a:lnTo>
                    <a:lnTo>
                      <a:pt x="1097" y="67"/>
                    </a:lnTo>
                    <a:lnTo>
                      <a:pt x="1093" y="70"/>
                    </a:lnTo>
                    <a:lnTo>
                      <a:pt x="1075" y="79"/>
                    </a:lnTo>
                    <a:lnTo>
                      <a:pt x="1062" y="53"/>
                    </a:lnTo>
                    <a:lnTo>
                      <a:pt x="1081" y="44"/>
                    </a:lnTo>
                    <a:lnTo>
                      <a:pt x="1087" y="72"/>
                    </a:lnTo>
                    <a:lnTo>
                      <a:pt x="1078" y="72"/>
                    </a:lnTo>
                    <a:lnTo>
                      <a:pt x="1079" y="43"/>
                    </a:lnTo>
                    <a:close/>
                    <a:moveTo>
                      <a:pt x="1049" y="92"/>
                    </a:moveTo>
                    <a:lnTo>
                      <a:pt x="1024" y="105"/>
                    </a:lnTo>
                    <a:lnTo>
                      <a:pt x="1011" y="79"/>
                    </a:lnTo>
                    <a:lnTo>
                      <a:pt x="1037" y="67"/>
                    </a:lnTo>
                    <a:lnTo>
                      <a:pt x="1049" y="92"/>
                    </a:lnTo>
                    <a:close/>
                    <a:moveTo>
                      <a:pt x="1011" y="114"/>
                    </a:moveTo>
                    <a:lnTo>
                      <a:pt x="1002" y="142"/>
                    </a:lnTo>
                    <a:lnTo>
                      <a:pt x="976" y="133"/>
                    </a:lnTo>
                    <a:lnTo>
                      <a:pt x="983" y="105"/>
                    </a:lnTo>
                    <a:lnTo>
                      <a:pt x="1011" y="114"/>
                    </a:lnTo>
                    <a:close/>
                    <a:moveTo>
                      <a:pt x="993" y="169"/>
                    </a:moveTo>
                    <a:lnTo>
                      <a:pt x="983" y="195"/>
                    </a:lnTo>
                    <a:lnTo>
                      <a:pt x="958" y="186"/>
                    </a:lnTo>
                    <a:lnTo>
                      <a:pt x="967" y="160"/>
                    </a:lnTo>
                    <a:lnTo>
                      <a:pt x="993" y="169"/>
                    </a:lnTo>
                    <a:close/>
                    <a:moveTo>
                      <a:pt x="976" y="222"/>
                    </a:moveTo>
                    <a:lnTo>
                      <a:pt x="971" y="235"/>
                    </a:lnTo>
                    <a:lnTo>
                      <a:pt x="967" y="250"/>
                    </a:lnTo>
                    <a:lnTo>
                      <a:pt x="939" y="241"/>
                    </a:lnTo>
                    <a:lnTo>
                      <a:pt x="944" y="226"/>
                    </a:lnTo>
                    <a:lnTo>
                      <a:pt x="949" y="213"/>
                    </a:lnTo>
                    <a:lnTo>
                      <a:pt x="976" y="222"/>
                    </a:lnTo>
                    <a:close/>
                    <a:moveTo>
                      <a:pt x="958" y="277"/>
                    </a:moveTo>
                    <a:lnTo>
                      <a:pt x="949" y="305"/>
                    </a:lnTo>
                    <a:lnTo>
                      <a:pt x="921" y="296"/>
                    </a:lnTo>
                    <a:lnTo>
                      <a:pt x="930" y="268"/>
                    </a:lnTo>
                    <a:lnTo>
                      <a:pt x="958" y="277"/>
                    </a:lnTo>
                    <a:close/>
                    <a:moveTo>
                      <a:pt x="939" y="331"/>
                    </a:moveTo>
                    <a:lnTo>
                      <a:pt x="930" y="358"/>
                    </a:lnTo>
                    <a:lnTo>
                      <a:pt x="903" y="349"/>
                    </a:lnTo>
                    <a:lnTo>
                      <a:pt x="912" y="321"/>
                    </a:lnTo>
                    <a:lnTo>
                      <a:pt x="939" y="331"/>
                    </a:lnTo>
                    <a:close/>
                    <a:moveTo>
                      <a:pt x="909" y="385"/>
                    </a:moveTo>
                    <a:lnTo>
                      <a:pt x="889" y="405"/>
                    </a:lnTo>
                    <a:lnTo>
                      <a:pt x="868" y="385"/>
                    </a:lnTo>
                    <a:lnTo>
                      <a:pt x="889" y="366"/>
                    </a:lnTo>
                    <a:lnTo>
                      <a:pt x="909" y="385"/>
                    </a:lnTo>
                    <a:close/>
                    <a:moveTo>
                      <a:pt x="894" y="405"/>
                    </a:moveTo>
                    <a:lnTo>
                      <a:pt x="915" y="425"/>
                    </a:lnTo>
                    <a:lnTo>
                      <a:pt x="894" y="446"/>
                    </a:lnTo>
                    <a:lnTo>
                      <a:pt x="874" y="426"/>
                    </a:lnTo>
                    <a:lnTo>
                      <a:pt x="894" y="405"/>
                    </a:lnTo>
                    <a:close/>
                    <a:moveTo>
                      <a:pt x="929" y="460"/>
                    </a:moveTo>
                    <a:lnTo>
                      <a:pt x="929" y="489"/>
                    </a:lnTo>
                    <a:lnTo>
                      <a:pt x="900" y="489"/>
                    </a:lnTo>
                    <a:lnTo>
                      <a:pt x="900" y="460"/>
                    </a:lnTo>
                    <a:lnTo>
                      <a:pt x="929" y="460"/>
                    </a:lnTo>
                    <a:close/>
                    <a:moveTo>
                      <a:pt x="929" y="518"/>
                    </a:moveTo>
                    <a:lnTo>
                      <a:pt x="929" y="532"/>
                    </a:lnTo>
                    <a:lnTo>
                      <a:pt x="929" y="536"/>
                    </a:lnTo>
                    <a:lnTo>
                      <a:pt x="927" y="539"/>
                    </a:lnTo>
                    <a:lnTo>
                      <a:pt x="921" y="551"/>
                    </a:lnTo>
                    <a:lnTo>
                      <a:pt x="895" y="538"/>
                    </a:lnTo>
                    <a:lnTo>
                      <a:pt x="901" y="525"/>
                    </a:lnTo>
                    <a:lnTo>
                      <a:pt x="900" y="532"/>
                    </a:lnTo>
                    <a:lnTo>
                      <a:pt x="900" y="518"/>
                    </a:lnTo>
                    <a:lnTo>
                      <a:pt x="929" y="518"/>
                    </a:lnTo>
                    <a:close/>
                    <a:moveTo>
                      <a:pt x="909" y="576"/>
                    </a:moveTo>
                    <a:lnTo>
                      <a:pt x="895" y="602"/>
                    </a:lnTo>
                    <a:lnTo>
                      <a:pt x="870" y="589"/>
                    </a:lnTo>
                    <a:lnTo>
                      <a:pt x="883" y="563"/>
                    </a:lnTo>
                    <a:lnTo>
                      <a:pt x="909" y="576"/>
                    </a:lnTo>
                    <a:close/>
                    <a:moveTo>
                      <a:pt x="886" y="621"/>
                    </a:moveTo>
                    <a:lnTo>
                      <a:pt x="886" y="650"/>
                    </a:lnTo>
                    <a:lnTo>
                      <a:pt x="857" y="650"/>
                    </a:lnTo>
                    <a:lnTo>
                      <a:pt x="857" y="621"/>
                    </a:lnTo>
                    <a:lnTo>
                      <a:pt x="886" y="621"/>
                    </a:lnTo>
                    <a:close/>
                    <a:moveTo>
                      <a:pt x="886" y="678"/>
                    </a:moveTo>
                    <a:lnTo>
                      <a:pt x="886" y="705"/>
                    </a:lnTo>
                    <a:lnTo>
                      <a:pt x="885" y="708"/>
                    </a:lnTo>
                    <a:lnTo>
                      <a:pt x="885" y="711"/>
                    </a:lnTo>
                    <a:lnTo>
                      <a:pt x="883" y="713"/>
                    </a:lnTo>
                    <a:lnTo>
                      <a:pt x="882" y="716"/>
                    </a:lnTo>
                    <a:lnTo>
                      <a:pt x="879" y="717"/>
                    </a:lnTo>
                    <a:lnTo>
                      <a:pt x="876" y="719"/>
                    </a:lnTo>
                    <a:lnTo>
                      <a:pt x="873" y="719"/>
                    </a:lnTo>
                    <a:lnTo>
                      <a:pt x="870" y="719"/>
                    </a:lnTo>
                    <a:lnTo>
                      <a:pt x="868" y="719"/>
                    </a:lnTo>
                    <a:lnTo>
                      <a:pt x="871" y="690"/>
                    </a:lnTo>
                    <a:lnTo>
                      <a:pt x="873" y="690"/>
                    </a:lnTo>
                    <a:lnTo>
                      <a:pt x="857" y="705"/>
                    </a:lnTo>
                    <a:lnTo>
                      <a:pt x="857" y="678"/>
                    </a:lnTo>
                    <a:lnTo>
                      <a:pt x="886" y="678"/>
                    </a:lnTo>
                    <a:close/>
                    <a:moveTo>
                      <a:pt x="839" y="716"/>
                    </a:moveTo>
                    <a:lnTo>
                      <a:pt x="812" y="713"/>
                    </a:lnTo>
                    <a:lnTo>
                      <a:pt x="815" y="685"/>
                    </a:lnTo>
                    <a:lnTo>
                      <a:pt x="842" y="687"/>
                    </a:lnTo>
                    <a:lnTo>
                      <a:pt x="839" y="716"/>
                    </a:lnTo>
                    <a:close/>
                    <a:moveTo>
                      <a:pt x="783" y="710"/>
                    </a:moveTo>
                    <a:lnTo>
                      <a:pt x="754" y="707"/>
                    </a:lnTo>
                    <a:lnTo>
                      <a:pt x="757" y="679"/>
                    </a:lnTo>
                    <a:lnTo>
                      <a:pt x="786" y="682"/>
                    </a:lnTo>
                    <a:lnTo>
                      <a:pt x="783" y="710"/>
                    </a:lnTo>
                    <a:close/>
                    <a:moveTo>
                      <a:pt x="727" y="705"/>
                    </a:moveTo>
                    <a:lnTo>
                      <a:pt x="698" y="702"/>
                    </a:lnTo>
                    <a:lnTo>
                      <a:pt x="701" y="673"/>
                    </a:lnTo>
                    <a:lnTo>
                      <a:pt x="730" y="676"/>
                    </a:lnTo>
                    <a:lnTo>
                      <a:pt x="727" y="705"/>
                    </a:lnTo>
                    <a:close/>
                    <a:moveTo>
                      <a:pt x="669" y="699"/>
                    </a:moveTo>
                    <a:lnTo>
                      <a:pt x="642" y="696"/>
                    </a:lnTo>
                    <a:lnTo>
                      <a:pt x="645" y="667"/>
                    </a:lnTo>
                    <a:lnTo>
                      <a:pt x="672" y="670"/>
                    </a:lnTo>
                    <a:lnTo>
                      <a:pt x="669" y="699"/>
                    </a:lnTo>
                    <a:close/>
                    <a:moveTo>
                      <a:pt x="613" y="693"/>
                    </a:moveTo>
                    <a:lnTo>
                      <a:pt x="584" y="690"/>
                    </a:lnTo>
                    <a:lnTo>
                      <a:pt x="587" y="662"/>
                    </a:lnTo>
                    <a:lnTo>
                      <a:pt x="616" y="664"/>
                    </a:lnTo>
                    <a:lnTo>
                      <a:pt x="613" y="693"/>
                    </a:lnTo>
                    <a:close/>
                    <a:moveTo>
                      <a:pt x="557" y="687"/>
                    </a:moveTo>
                    <a:lnTo>
                      <a:pt x="528" y="685"/>
                    </a:lnTo>
                    <a:lnTo>
                      <a:pt x="531" y="656"/>
                    </a:lnTo>
                    <a:lnTo>
                      <a:pt x="560" y="659"/>
                    </a:lnTo>
                    <a:lnTo>
                      <a:pt x="557" y="687"/>
                    </a:lnTo>
                    <a:close/>
                    <a:moveTo>
                      <a:pt x="499" y="682"/>
                    </a:moveTo>
                    <a:lnTo>
                      <a:pt x="472" y="679"/>
                    </a:lnTo>
                    <a:lnTo>
                      <a:pt x="475" y="650"/>
                    </a:lnTo>
                    <a:lnTo>
                      <a:pt x="502" y="653"/>
                    </a:lnTo>
                    <a:lnTo>
                      <a:pt x="499" y="682"/>
                    </a:lnTo>
                    <a:close/>
                    <a:moveTo>
                      <a:pt x="443" y="676"/>
                    </a:moveTo>
                    <a:lnTo>
                      <a:pt x="414" y="673"/>
                    </a:lnTo>
                    <a:lnTo>
                      <a:pt x="417" y="644"/>
                    </a:lnTo>
                    <a:lnTo>
                      <a:pt x="446" y="647"/>
                    </a:lnTo>
                    <a:lnTo>
                      <a:pt x="443" y="676"/>
                    </a:lnTo>
                    <a:close/>
                    <a:moveTo>
                      <a:pt x="387" y="670"/>
                    </a:moveTo>
                    <a:lnTo>
                      <a:pt x="358" y="667"/>
                    </a:lnTo>
                    <a:lnTo>
                      <a:pt x="361" y="640"/>
                    </a:lnTo>
                    <a:lnTo>
                      <a:pt x="390" y="643"/>
                    </a:lnTo>
                    <a:lnTo>
                      <a:pt x="387" y="670"/>
                    </a:lnTo>
                    <a:close/>
                    <a:moveTo>
                      <a:pt x="329" y="664"/>
                    </a:moveTo>
                    <a:lnTo>
                      <a:pt x="302" y="662"/>
                    </a:lnTo>
                    <a:lnTo>
                      <a:pt x="305" y="634"/>
                    </a:lnTo>
                    <a:lnTo>
                      <a:pt x="332" y="637"/>
                    </a:lnTo>
                    <a:lnTo>
                      <a:pt x="329" y="664"/>
                    </a:lnTo>
                    <a:close/>
                    <a:moveTo>
                      <a:pt x="273" y="659"/>
                    </a:moveTo>
                    <a:lnTo>
                      <a:pt x="246" y="656"/>
                    </a:lnTo>
                    <a:lnTo>
                      <a:pt x="247" y="627"/>
                    </a:lnTo>
                    <a:lnTo>
                      <a:pt x="276" y="630"/>
                    </a:lnTo>
                    <a:lnTo>
                      <a:pt x="273" y="659"/>
                    </a:lnTo>
                    <a:close/>
                    <a:moveTo>
                      <a:pt x="217" y="653"/>
                    </a:moveTo>
                    <a:lnTo>
                      <a:pt x="188" y="650"/>
                    </a:lnTo>
                    <a:lnTo>
                      <a:pt x="191" y="621"/>
                    </a:lnTo>
                    <a:lnTo>
                      <a:pt x="220" y="624"/>
                    </a:lnTo>
                    <a:lnTo>
                      <a:pt x="217" y="653"/>
                    </a:lnTo>
                    <a:close/>
                    <a:moveTo>
                      <a:pt x="160" y="647"/>
                    </a:moveTo>
                    <a:lnTo>
                      <a:pt x="132" y="644"/>
                    </a:lnTo>
                    <a:lnTo>
                      <a:pt x="135" y="617"/>
                    </a:lnTo>
                    <a:lnTo>
                      <a:pt x="162" y="620"/>
                    </a:lnTo>
                    <a:lnTo>
                      <a:pt x="160" y="647"/>
                    </a:lnTo>
                    <a:close/>
                    <a:moveTo>
                      <a:pt x="103" y="643"/>
                    </a:moveTo>
                    <a:lnTo>
                      <a:pt x="75" y="640"/>
                    </a:lnTo>
                    <a:lnTo>
                      <a:pt x="77" y="611"/>
                    </a:lnTo>
                    <a:lnTo>
                      <a:pt x="106" y="614"/>
                    </a:lnTo>
                    <a:lnTo>
                      <a:pt x="103" y="643"/>
                    </a:lnTo>
                    <a:close/>
                    <a:moveTo>
                      <a:pt x="47" y="637"/>
                    </a:moveTo>
                    <a:lnTo>
                      <a:pt x="18" y="634"/>
                    </a:lnTo>
                    <a:lnTo>
                      <a:pt x="21" y="605"/>
                    </a:lnTo>
                    <a:lnTo>
                      <a:pt x="50" y="608"/>
                    </a:lnTo>
                    <a:lnTo>
                      <a:pt x="47" y="637"/>
                    </a:lnTo>
                    <a:close/>
                    <a:moveTo>
                      <a:pt x="0" y="597"/>
                    </a:moveTo>
                    <a:lnTo>
                      <a:pt x="1" y="577"/>
                    </a:lnTo>
                    <a:lnTo>
                      <a:pt x="1" y="568"/>
                    </a:lnTo>
                    <a:lnTo>
                      <a:pt x="30" y="571"/>
                    </a:lnTo>
                    <a:lnTo>
                      <a:pt x="28" y="579"/>
                    </a:lnTo>
                    <a:lnTo>
                      <a:pt x="27" y="599"/>
                    </a:lnTo>
                    <a:lnTo>
                      <a:pt x="0" y="597"/>
                    </a:lnTo>
                    <a:close/>
                    <a:moveTo>
                      <a:pt x="3" y="539"/>
                    </a:moveTo>
                    <a:lnTo>
                      <a:pt x="4" y="533"/>
                    </a:lnTo>
                    <a:lnTo>
                      <a:pt x="6" y="512"/>
                    </a:lnTo>
                    <a:lnTo>
                      <a:pt x="33" y="513"/>
                    </a:lnTo>
                    <a:lnTo>
                      <a:pt x="31" y="536"/>
                    </a:lnTo>
                    <a:lnTo>
                      <a:pt x="31" y="542"/>
                    </a:lnTo>
                    <a:lnTo>
                      <a:pt x="3" y="539"/>
                    </a:lnTo>
                    <a:close/>
                    <a:moveTo>
                      <a:pt x="7" y="483"/>
                    </a:moveTo>
                    <a:lnTo>
                      <a:pt x="9" y="454"/>
                    </a:lnTo>
                    <a:lnTo>
                      <a:pt x="37" y="457"/>
                    </a:lnTo>
                    <a:lnTo>
                      <a:pt x="36" y="484"/>
                    </a:lnTo>
                    <a:lnTo>
                      <a:pt x="7" y="483"/>
                    </a:lnTo>
                    <a:close/>
                    <a:moveTo>
                      <a:pt x="12" y="426"/>
                    </a:moveTo>
                    <a:lnTo>
                      <a:pt x="13" y="398"/>
                    </a:lnTo>
                    <a:lnTo>
                      <a:pt x="42" y="399"/>
                    </a:lnTo>
                    <a:lnTo>
                      <a:pt x="39" y="428"/>
                    </a:lnTo>
                    <a:lnTo>
                      <a:pt x="12" y="426"/>
                    </a:lnTo>
                    <a:close/>
                    <a:moveTo>
                      <a:pt x="15" y="369"/>
                    </a:moveTo>
                    <a:lnTo>
                      <a:pt x="18" y="341"/>
                    </a:lnTo>
                    <a:lnTo>
                      <a:pt x="45" y="343"/>
                    </a:lnTo>
                    <a:lnTo>
                      <a:pt x="44" y="372"/>
                    </a:lnTo>
                    <a:lnTo>
                      <a:pt x="15" y="369"/>
                    </a:lnTo>
                    <a:close/>
                    <a:moveTo>
                      <a:pt x="19" y="312"/>
                    </a:moveTo>
                    <a:lnTo>
                      <a:pt x="21" y="288"/>
                    </a:lnTo>
                    <a:lnTo>
                      <a:pt x="21" y="283"/>
                    </a:lnTo>
                    <a:lnTo>
                      <a:pt x="50" y="285"/>
                    </a:lnTo>
                    <a:lnTo>
                      <a:pt x="50" y="289"/>
                    </a:lnTo>
                    <a:lnTo>
                      <a:pt x="48" y="314"/>
                    </a:lnTo>
                    <a:lnTo>
                      <a:pt x="19" y="312"/>
                    </a:lnTo>
                    <a:close/>
                    <a:moveTo>
                      <a:pt x="24" y="254"/>
                    </a:moveTo>
                    <a:lnTo>
                      <a:pt x="24" y="241"/>
                    </a:lnTo>
                    <a:lnTo>
                      <a:pt x="25" y="227"/>
                    </a:lnTo>
                    <a:lnTo>
                      <a:pt x="54" y="229"/>
                    </a:lnTo>
                    <a:lnTo>
                      <a:pt x="53" y="242"/>
                    </a:lnTo>
                    <a:lnTo>
                      <a:pt x="51" y="257"/>
                    </a:lnTo>
                    <a:lnTo>
                      <a:pt x="24" y="254"/>
                    </a:lnTo>
                    <a:close/>
                    <a:moveTo>
                      <a:pt x="27" y="198"/>
                    </a:moveTo>
                    <a:lnTo>
                      <a:pt x="27" y="194"/>
                    </a:lnTo>
                    <a:lnTo>
                      <a:pt x="30" y="172"/>
                    </a:lnTo>
                    <a:lnTo>
                      <a:pt x="30" y="169"/>
                    </a:lnTo>
                    <a:lnTo>
                      <a:pt x="57" y="172"/>
                    </a:lnTo>
                    <a:lnTo>
                      <a:pt x="57" y="174"/>
                    </a:lnTo>
                    <a:lnTo>
                      <a:pt x="56" y="197"/>
                    </a:lnTo>
                    <a:lnTo>
                      <a:pt x="56" y="200"/>
                    </a:lnTo>
                    <a:lnTo>
                      <a:pt x="27" y="198"/>
                    </a:lnTo>
                    <a:close/>
                    <a:moveTo>
                      <a:pt x="31" y="142"/>
                    </a:moveTo>
                    <a:lnTo>
                      <a:pt x="31" y="131"/>
                    </a:lnTo>
                    <a:lnTo>
                      <a:pt x="33" y="113"/>
                    </a:lnTo>
                    <a:lnTo>
                      <a:pt x="62" y="114"/>
                    </a:lnTo>
                    <a:lnTo>
                      <a:pt x="60" y="134"/>
                    </a:lnTo>
                    <a:lnTo>
                      <a:pt x="60" y="143"/>
                    </a:lnTo>
                    <a:lnTo>
                      <a:pt x="31" y="142"/>
                    </a:lnTo>
                    <a:close/>
                    <a:moveTo>
                      <a:pt x="36" y="84"/>
                    </a:moveTo>
                    <a:lnTo>
                      <a:pt x="36" y="79"/>
                    </a:lnTo>
                    <a:lnTo>
                      <a:pt x="37" y="66"/>
                    </a:lnTo>
                    <a:lnTo>
                      <a:pt x="37" y="57"/>
                    </a:lnTo>
                    <a:lnTo>
                      <a:pt x="66" y="58"/>
                    </a:lnTo>
                    <a:lnTo>
                      <a:pt x="65" y="67"/>
                    </a:lnTo>
                    <a:lnTo>
                      <a:pt x="65" y="81"/>
                    </a:lnTo>
                    <a:lnTo>
                      <a:pt x="63" y="87"/>
                    </a:lnTo>
                    <a:lnTo>
                      <a:pt x="36" y="84"/>
                    </a:lnTo>
                    <a:close/>
                    <a:moveTo>
                      <a:pt x="39" y="28"/>
                    </a:moveTo>
                    <a:lnTo>
                      <a:pt x="39" y="23"/>
                    </a:lnTo>
                    <a:lnTo>
                      <a:pt x="41" y="18"/>
                    </a:lnTo>
                    <a:lnTo>
                      <a:pt x="41" y="14"/>
                    </a:lnTo>
                    <a:lnTo>
                      <a:pt x="69" y="15"/>
                    </a:lnTo>
                    <a:lnTo>
                      <a:pt x="69" y="17"/>
                    </a:lnTo>
                    <a:lnTo>
                      <a:pt x="68" y="20"/>
                    </a:lnTo>
                    <a:lnTo>
                      <a:pt x="68" y="26"/>
                    </a:lnTo>
                    <a:lnTo>
                      <a:pt x="68" y="29"/>
                    </a:lnTo>
                    <a:lnTo>
                      <a:pt x="39" y="28"/>
                    </a:lnTo>
                    <a:close/>
                  </a:path>
                </a:pathLst>
              </a:custGeom>
              <a:solidFill>
                <a:srgbClr val="FF0000"/>
              </a:solidFill>
              <a:ln w="3175">
                <a:solidFill>
                  <a:srgbClr val="FF0000"/>
                </a:solidFill>
                <a:round/>
                <a:headEnd/>
                <a:tailEnd/>
              </a:ln>
            </p:spPr>
            <p:txBody>
              <a:bodyPr/>
              <a:lstStyle/>
              <a:p>
                <a:endParaRPr lang="en-US" dirty="0"/>
              </a:p>
            </p:txBody>
          </p:sp>
          <p:sp>
            <p:nvSpPr>
              <p:cNvPr id="42" name="Freeform 22"/>
              <p:cNvSpPr>
                <a:spLocks noEditPoints="1"/>
              </p:cNvSpPr>
              <p:nvPr/>
            </p:nvSpPr>
            <p:spPr bwMode="auto">
              <a:xfrm>
                <a:off x="1816" y="2926"/>
                <a:ext cx="141" cy="260"/>
              </a:xfrm>
              <a:custGeom>
                <a:avLst/>
                <a:gdLst>
                  <a:gd name="T0" fmla="*/ 105 w 141"/>
                  <a:gd name="T1" fmla="*/ 5 h 260"/>
                  <a:gd name="T2" fmla="*/ 82 w 141"/>
                  <a:gd name="T3" fmla="*/ 137 h 260"/>
                  <a:gd name="T4" fmla="*/ 54 w 141"/>
                  <a:gd name="T5" fmla="*/ 132 h 260"/>
                  <a:gd name="T6" fmla="*/ 76 w 141"/>
                  <a:gd name="T7" fmla="*/ 0 h 260"/>
                  <a:gd name="T8" fmla="*/ 105 w 141"/>
                  <a:gd name="T9" fmla="*/ 5 h 260"/>
                  <a:gd name="T10" fmla="*/ 141 w 141"/>
                  <a:gd name="T11" fmla="*/ 132 h 260"/>
                  <a:gd name="T12" fmla="*/ 47 w 141"/>
                  <a:gd name="T13" fmla="*/ 260 h 260"/>
                  <a:gd name="T14" fmla="*/ 0 w 141"/>
                  <a:gd name="T15" fmla="*/ 108 h 260"/>
                  <a:gd name="T16" fmla="*/ 141 w 141"/>
                  <a:gd name="T17" fmla="*/ 132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260"/>
                  <a:gd name="T29" fmla="*/ 141 w 141"/>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260">
                    <a:moveTo>
                      <a:pt x="105" y="5"/>
                    </a:moveTo>
                    <a:lnTo>
                      <a:pt x="82" y="137"/>
                    </a:lnTo>
                    <a:lnTo>
                      <a:pt x="54" y="132"/>
                    </a:lnTo>
                    <a:lnTo>
                      <a:pt x="76" y="0"/>
                    </a:lnTo>
                    <a:lnTo>
                      <a:pt x="105" y="5"/>
                    </a:lnTo>
                    <a:close/>
                    <a:moveTo>
                      <a:pt x="141" y="132"/>
                    </a:moveTo>
                    <a:lnTo>
                      <a:pt x="47" y="260"/>
                    </a:lnTo>
                    <a:lnTo>
                      <a:pt x="0" y="108"/>
                    </a:lnTo>
                    <a:lnTo>
                      <a:pt x="141" y="132"/>
                    </a:lnTo>
                    <a:close/>
                  </a:path>
                </a:pathLst>
              </a:custGeom>
              <a:solidFill>
                <a:srgbClr val="FFFF00"/>
              </a:solidFill>
              <a:ln w="3175">
                <a:solidFill>
                  <a:srgbClr val="FFFF00"/>
                </a:solidFill>
                <a:round/>
                <a:headEnd/>
                <a:tailEnd/>
              </a:ln>
            </p:spPr>
            <p:txBody>
              <a:bodyPr/>
              <a:lstStyle/>
              <a:p>
                <a:endParaRPr lang="en-US" dirty="0"/>
              </a:p>
            </p:txBody>
          </p:sp>
          <p:sp>
            <p:nvSpPr>
              <p:cNvPr id="43" name="Freeform 23"/>
              <p:cNvSpPr>
                <a:spLocks noEditPoints="1"/>
              </p:cNvSpPr>
              <p:nvPr/>
            </p:nvSpPr>
            <p:spPr bwMode="auto">
              <a:xfrm>
                <a:off x="1644" y="1108"/>
                <a:ext cx="141" cy="262"/>
              </a:xfrm>
              <a:custGeom>
                <a:avLst/>
                <a:gdLst>
                  <a:gd name="T0" fmla="*/ 103 w 141"/>
                  <a:gd name="T1" fmla="*/ 5 h 262"/>
                  <a:gd name="T2" fmla="*/ 82 w 141"/>
                  <a:gd name="T3" fmla="*/ 137 h 262"/>
                  <a:gd name="T4" fmla="*/ 55 w 141"/>
                  <a:gd name="T5" fmla="*/ 133 h 262"/>
                  <a:gd name="T6" fmla="*/ 76 w 141"/>
                  <a:gd name="T7" fmla="*/ 0 h 262"/>
                  <a:gd name="T8" fmla="*/ 103 w 141"/>
                  <a:gd name="T9" fmla="*/ 5 h 262"/>
                  <a:gd name="T10" fmla="*/ 141 w 141"/>
                  <a:gd name="T11" fmla="*/ 133 h 262"/>
                  <a:gd name="T12" fmla="*/ 47 w 141"/>
                  <a:gd name="T13" fmla="*/ 262 h 262"/>
                  <a:gd name="T14" fmla="*/ 0 w 141"/>
                  <a:gd name="T15" fmla="*/ 108 h 262"/>
                  <a:gd name="T16" fmla="*/ 141 w 141"/>
                  <a:gd name="T17" fmla="*/ 133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262"/>
                  <a:gd name="T29" fmla="*/ 141 w 141"/>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262">
                    <a:moveTo>
                      <a:pt x="103" y="5"/>
                    </a:moveTo>
                    <a:lnTo>
                      <a:pt x="82" y="137"/>
                    </a:lnTo>
                    <a:lnTo>
                      <a:pt x="55" y="133"/>
                    </a:lnTo>
                    <a:lnTo>
                      <a:pt x="76" y="0"/>
                    </a:lnTo>
                    <a:lnTo>
                      <a:pt x="103" y="5"/>
                    </a:lnTo>
                    <a:close/>
                    <a:moveTo>
                      <a:pt x="141" y="133"/>
                    </a:moveTo>
                    <a:lnTo>
                      <a:pt x="47" y="262"/>
                    </a:lnTo>
                    <a:lnTo>
                      <a:pt x="0" y="108"/>
                    </a:lnTo>
                    <a:lnTo>
                      <a:pt x="141" y="133"/>
                    </a:lnTo>
                    <a:close/>
                  </a:path>
                </a:pathLst>
              </a:custGeom>
              <a:solidFill>
                <a:srgbClr val="FFFF00"/>
              </a:solidFill>
              <a:ln w="3175">
                <a:solidFill>
                  <a:srgbClr val="FFFF00"/>
                </a:solidFill>
                <a:round/>
                <a:headEnd/>
                <a:tailEnd/>
              </a:ln>
            </p:spPr>
            <p:txBody>
              <a:bodyPr/>
              <a:lstStyle/>
              <a:p>
                <a:endParaRPr lang="en-US" dirty="0"/>
              </a:p>
            </p:txBody>
          </p:sp>
        </p:grpSp>
        <p:pic>
          <p:nvPicPr>
            <p:cNvPr id="6"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9" y="664"/>
              <a:ext cx="1933" cy="1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4" y="2411"/>
              <a:ext cx="1950" cy="1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p:cNvSpPr>
              <a:spLocks noChangeArrowheads="1"/>
            </p:cNvSpPr>
            <p:nvPr/>
          </p:nvSpPr>
          <p:spPr bwMode="auto">
            <a:xfrm>
              <a:off x="3952" y="797"/>
              <a:ext cx="4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Tala</a:t>
              </a:r>
              <a:endParaRPr lang="es-ES" sz="1200" dirty="0"/>
            </a:p>
          </p:txBody>
        </p:sp>
        <p:sp>
          <p:nvSpPr>
            <p:cNvPr id="9" name="Rectangle 27"/>
            <p:cNvSpPr>
              <a:spLocks noChangeArrowheads="1"/>
            </p:cNvSpPr>
            <p:nvPr/>
          </p:nvSpPr>
          <p:spPr bwMode="auto">
            <a:xfrm>
              <a:off x="4366" y="79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10" name="Rectangle 28"/>
            <p:cNvSpPr>
              <a:spLocks noChangeArrowheads="1"/>
            </p:cNvSpPr>
            <p:nvPr/>
          </p:nvSpPr>
          <p:spPr bwMode="auto">
            <a:xfrm>
              <a:off x="3952" y="911"/>
              <a:ext cx="93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selectiva y quema</a:t>
              </a:r>
              <a:endParaRPr lang="es-ES" sz="1200" dirty="0"/>
            </a:p>
          </p:txBody>
        </p:sp>
        <p:sp>
          <p:nvSpPr>
            <p:cNvPr id="11" name="Rectangle 29"/>
            <p:cNvSpPr>
              <a:spLocks noChangeArrowheads="1"/>
            </p:cNvSpPr>
            <p:nvPr/>
          </p:nvSpPr>
          <p:spPr bwMode="auto">
            <a:xfrm>
              <a:off x="4296" y="911"/>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12" name="Rectangle 30"/>
            <p:cNvSpPr>
              <a:spLocks noChangeArrowheads="1"/>
            </p:cNvSpPr>
            <p:nvPr/>
          </p:nvSpPr>
          <p:spPr bwMode="auto">
            <a:xfrm>
              <a:off x="2990" y="67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2000</a:t>
              </a:r>
              <a:endParaRPr lang="es-ES" sz="1200" dirty="0"/>
            </a:p>
          </p:txBody>
        </p:sp>
        <p:sp>
          <p:nvSpPr>
            <p:cNvPr id="13" name="Rectangle 31"/>
            <p:cNvSpPr>
              <a:spLocks noChangeArrowheads="1"/>
            </p:cNvSpPr>
            <p:nvPr/>
          </p:nvSpPr>
          <p:spPr bwMode="auto">
            <a:xfrm>
              <a:off x="3202" y="675"/>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14" name="Rectangle 32"/>
            <p:cNvSpPr>
              <a:spLocks noChangeArrowheads="1"/>
            </p:cNvSpPr>
            <p:nvPr/>
          </p:nvSpPr>
          <p:spPr bwMode="auto">
            <a:xfrm>
              <a:off x="2969" y="2412"/>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2001</a:t>
              </a:r>
              <a:endParaRPr lang="es-ES" sz="1200" dirty="0"/>
            </a:p>
          </p:txBody>
        </p:sp>
        <p:sp>
          <p:nvSpPr>
            <p:cNvPr id="15" name="Rectangle 33"/>
            <p:cNvSpPr>
              <a:spLocks noChangeArrowheads="1"/>
            </p:cNvSpPr>
            <p:nvPr/>
          </p:nvSpPr>
          <p:spPr bwMode="auto">
            <a:xfrm>
              <a:off x="3181" y="2412"/>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16" name="Rectangle 34"/>
            <p:cNvSpPr>
              <a:spLocks noChangeArrowheads="1"/>
            </p:cNvSpPr>
            <p:nvPr/>
          </p:nvSpPr>
          <p:spPr bwMode="auto">
            <a:xfrm>
              <a:off x="4173" y="2413"/>
              <a:ext cx="5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Tala selectiva</a:t>
              </a:r>
              <a:endParaRPr lang="es-ES" sz="1200" dirty="0"/>
            </a:p>
          </p:txBody>
        </p:sp>
        <p:sp>
          <p:nvSpPr>
            <p:cNvPr id="17" name="Rectangle 35"/>
            <p:cNvSpPr>
              <a:spLocks noChangeArrowheads="1"/>
            </p:cNvSpPr>
            <p:nvPr/>
          </p:nvSpPr>
          <p:spPr bwMode="auto">
            <a:xfrm>
              <a:off x="4760" y="2413"/>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18" name="Rectangle 36"/>
            <p:cNvSpPr>
              <a:spLocks noChangeArrowheads="1"/>
            </p:cNvSpPr>
            <p:nvPr/>
          </p:nvSpPr>
          <p:spPr bwMode="auto">
            <a:xfrm>
              <a:off x="4173" y="2527"/>
              <a:ext cx="54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FFFF00"/>
                  </a:solidFill>
                </a:rPr>
                <a:t>y quema</a:t>
              </a:r>
            </a:p>
            <a:p>
              <a:r>
                <a:rPr lang="en-US" sz="1200" b="1" dirty="0">
                  <a:solidFill>
                    <a:srgbClr val="FFFF00"/>
                  </a:solidFill>
                </a:rPr>
                <a:t>antiguas</a:t>
              </a:r>
              <a:endParaRPr lang="es-ES" sz="1200" dirty="0"/>
            </a:p>
          </p:txBody>
        </p:sp>
        <p:sp>
          <p:nvSpPr>
            <p:cNvPr id="19" name="Rectangle 37"/>
            <p:cNvSpPr>
              <a:spLocks noChangeArrowheads="1"/>
            </p:cNvSpPr>
            <p:nvPr/>
          </p:nvSpPr>
          <p:spPr bwMode="auto">
            <a:xfrm>
              <a:off x="4516" y="2527"/>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dirty="0" smtClean="0"/>
                <a:t> </a:t>
              </a:r>
              <a:endParaRPr lang="es-ES" sz="1200" dirty="0"/>
            </a:p>
          </p:txBody>
        </p:sp>
        <p:sp>
          <p:nvSpPr>
            <p:cNvPr id="20" name="Freeform 38"/>
            <p:cNvSpPr>
              <a:spLocks noEditPoints="1"/>
            </p:cNvSpPr>
            <p:nvPr/>
          </p:nvSpPr>
          <p:spPr bwMode="auto">
            <a:xfrm>
              <a:off x="3331" y="994"/>
              <a:ext cx="1318" cy="758"/>
            </a:xfrm>
            <a:custGeom>
              <a:avLst/>
              <a:gdLst>
                <a:gd name="T0" fmla="*/ 1168 w 1318"/>
                <a:gd name="T1" fmla="*/ 408 h 758"/>
                <a:gd name="T2" fmla="*/ 1208 w 1318"/>
                <a:gd name="T3" fmla="*/ 401 h 758"/>
                <a:gd name="T4" fmla="*/ 1247 w 1318"/>
                <a:gd name="T5" fmla="*/ 289 h 758"/>
                <a:gd name="T6" fmla="*/ 1299 w 1318"/>
                <a:gd name="T7" fmla="*/ 242 h 758"/>
                <a:gd name="T8" fmla="*/ 1318 w 1318"/>
                <a:gd name="T9" fmla="*/ 225 h 758"/>
                <a:gd name="T10" fmla="*/ 1270 w 1318"/>
                <a:gd name="T11" fmla="*/ 229 h 758"/>
                <a:gd name="T12" fmla="*/ 1223 w 1318"/>
                <a:gd name="T13" fmla="*/ 200 h 758"/>
                <a:gd name="T14" fmla="*/ 1224 w 1318"/>
                <a:gd name="T15" fmla="*/ 174 h 758"/>
                <a:gd name="T16" fmla="*/ 1176 w 1318"/>
                <a:gd name="T17" fmla="*/ 216 h 758"/>
                <a:gd name="T18" fmla="*/ 1033 w 1318"/>
                <a:gd name="T19" fmla="*/ 244 h 758"/>
                <a:gd name="T20" fmla="*/ 1006 w 1318"/>
                <a:gd name="T21" fmla="*/ 215 h 758"/>
                <a:gd name="T22" fmla="*/ 892 w 1318"/>
                <a:gd name="T23" fmla="*/ 244 h 758"/>
                <a:gd name="T24" fmla="*/ 834 w 1318"/>
                <a:gd name="T25" fmla="*/ 244 h 758"/>
                <a:gd name="T26" fmla="*/ 828 w 1318"/>
                <a:gd name="T27" fmla="*/ 200 h 758"/>
                <a:gd name="T28" fmla="*/ 793 w 1318"/>
                <a:gd name="T29" fmla="*/ 154 h 758"/>
                <a:gd name="T30" fmla="*/ 754 w 1318"/>
                <a:gd name="T31" fmla="*/ 149 h 758"/>
                <a:gd name="T32" fmla="*/ 664 w 1318"/>
                <a:gd name="T33" fmla="*/ 72 h 758"/>
                <a:gd name="T34" fmla="*/ 606 w 1318"/>
                <a:gd name="T35" fmla="*/ 43 h 758"/>
                <a:gd name="T36" fmla="*/ 577 w 1318"/>
                <a:gd name="T37" fmla="*/ 43 h 758"/>
                <a:gd name="T38" fmla="*/ 503 w 1318"/>
                <a:gd name="T39" fmla="*/ 102 h 758"/>
                <a:gd name="T40" fmla="*/ 451 w 1318"/>
                <a:gd name="T41" fmla="*/ 70 h 758"/>
                <a:gd name="T42" fmla="*/ 451 w 1318"/>
                <a:gd name="T43" fmla="*/ 44 h 758"/>
                <a:gd name="T44" fmla="*/ 413 w 1318"/>
                <a:gd name="T45" fmla="*/ 88 h 758"/>
                <a:gd name="T46" fmla="*/ 271 w 1318"/>
                <a:gd name="T47" fmla="*/ 87 h 758"/>
                <a:gd name="T48" fmla="*/ 219 w 1318"/>
                <a:gd name="T49" fmla="*/ 67 h 758"/>
                <a:gd name="T50" fmla="*/ 225 w 1318"/>
                <a:gd name="T51" fmla="*/ 41 h 758"/>
                <a:gd name="T52" fmla="*/ 263 w 1318"/>
                <a:gd name="T53" fmla="*/ 5 h 758"/>
                <a:gd name="T54" fmla="*/ 283 w 1318"/>
                <a:gd name="T55" fmla="*/ 5 h 758"/>
                <a:gd name="T56" fmla="*/ 245 w 1318"/>
                <a:gd name="T57" fmla="*/ 21 h 758"/>
                <a:gd name="T58" fmla="*/ 227 w 1318"/>
                <a:gd name="T59" fmla="*/ 0 h 758"/>
                <a:gd name="T60" fmla="*/ 181 w 1318"/>
                <a:gd name="T61" fmla="*/ 23 h 758"/>
                <a:gd name="T62" fmla="*/ 79 w 1318"/>
                <a:gd name="T63" fmla="*/ 72 h 758"/>
                <a:gd name="T64" fmla="*/ 22 w 1318"/>
                <a:gd name="T65" fmla="*/ 72 h 758"/>
                <a:gd name="T66" fmla="*/ 0 w 1318"/>
                <a:gd name="T67" fmla="*/ 61 h 758"/>
                <a:gd name="T68" fmla="*/ 22 w 1318"/>
                <a:gd name="T69" fmla="*/ 43 h 758"/>
                <a:gd name="T70" fmla="*/ 101 w 1318"/>
                <a:gd name="T71" fmla="*/ 123 h 758"/>
                <a:gd name="T72" fmla="*/ 87 w 1318"/>
                <a:gd name="T73" fmla="*/ 157 h 758"/>
                <a:gd name="T74" fmla="*/ 87 w 1318"/>
                <a:gd name="T75" fmla="*/ 215 h 758"/>
                <a:gd name="T76" fmla="*/ 119 w 1318"/>
                <a:gd name="T77" fmla="*/ 235 h 758"/>
                <a:gd name="T78" fmla="*/ 130 w 1318"/>
                <a:gd name="T79" fmla="*/ 315 h 758"/>
                <a:gd name="T80" fmla="*/ 130 w 1318"/>
                <a:gd name="T81" fmla="*/ 347 h 758"/>
                <a:gd name="T82" fmla="*/ 160 w 1318"/>
                <a:gd name="T83" fmla="*/ 431 h 758"/>
                <a:gd name="T84" fmla="*/ 216 w 1318"/>
                <a:gd name="T85" fmla="*/ 431 h 758"/>
                <a:gd name="T86" fmla="*/ 283 w 1318"/>
                <a:gd name="T87" fmla="*/ 475 h 758"/>
                <a:gd name="T88" fmla="*/ 336 w 1318"/>
                <a:gd name="T89" fmla="*/ 510 h 758"/>
                <a:gd name="T90" fmla="*/ 398 w 1318"/>
                <a:gd name="T91" fmla="*/ 501 h 758"/>
                <a:gd name="T92" fmla="*/ 454 w 1318"/>
                <a:gd name="T93" fmla="*/ 521 h 758"/>
                <a:gd name="T94" fmla="*/ 477 w 1318"/>
                <a:gd name="T95" fmla="*/ 544 h 758"/>
                <a:gd name="T96" fmla="*/ 492 w 1318"/>
                <a:gd name="T97" fmla="*/ 632 h 758"/>
                <a:gd name="T98" fmla="*/ 527 w 1318"/>
                <a:gd name="T99" fmla="*/ 650 h 758"/>
                <a:gd name="T100" fmla="*/ 599 w 1318"/>
                <a:gd name="T101" fmla="*/ 723 h 758"/>
                <a:gd name="T102" fmla="*/ 635 w 1318"/>
                <a:gd name="T103" fmla="*/ 740 h 758"/>
                <a:gd name="T104" fmla="*/ 688 w 1318"/>
                <a:gd name="T105" fmla="*/ 723 h 758"/>
                <a:gd name="T106" fmla="*/ 785 w 1318"/>
                <a:gd name="T107" fmla="*/ 655 h 758"/>
                <a:gd name="T108" fmla="*/ 875 w 1318"/>
                <a:gd name="T109" fmla="*/ 649 h 758"/>
                <a:gd name="T110" fmla="*/ 890 w 1318"/>
                <a:gd name="T111" fmla="*/ 612 h 758"/>
                <a:gd name="T112" fmla="*/ 1022 w 1318"/>
                <a:gd name="T113" fmla="*/ 559 h 758"/>
                <a:gd name="T114" fmla="*/ 1060 w 1318"/>
                <a:gd name="T115" fmla="*/ 576 h 758"/>
                <a:gd name="T116" fmla="*/ 1147 w 1318"/>
                <a:gd name="T117" fmla="*/ 531 h 758"/>
                <a:gd name="T118" fmla="*/ 1118 w 1318"/>
                <a:gd name="T119" fmla="*/ 501 h 7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18"/>
                <a:gd name="T181" fmla="*/ 0 h 758"/>
                <a:gd name="T182" fmla="*/ 1318 w 1318"/>
                <a:gd name="T183" fmla="*/ 758 h 7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18" h="758">
                  <a:moveTo>
                    <a:pt x="1121" y="480"/>
                  </a:moveTo>
                  <a:lnTo>
                    <a:pt x="1136" y="457"/>
                  </a:lnTo>
                  <a:lnTo>
                    <a:pt x="1161" y="472"/>
                  </a:lnTo>
                  <a:lnTo>
                    <a:pt x="1144" y="496"/>
                  </a:lnTo>
                  <a:lnTo>
                    <a:pt x="1121" y="480"/>
                  </a:lnTo>
                  <a:close/>
                  <a:moveTo>
                    <a:pt x="1153" y="433"/>
                  </a:moveTo>
                  <a:lnTo>
                    <a:pt x="1168" y="408"/>
                  </a:lnTo>
                  <a:lnTo>
                    <a:pt x="1192" y="425"/>
                  </a:lnTo>
                  <a:lnTo>
                    <a:pt x="1176" y="448"/>
                  </a:lnTo>
                  <a:lnTo>
                    <a:pt x="1153" y="433"/>
                  </a:lnTo>
                  <a:close/>
                  <a:moveTo>
                    <a:pt x="1183" y="385"/>
                  </a:moveTo>
                  <a:lnTo>
                    <a:pt x="1200" y="361"/>
                  </a:lnTo>
                  <a:lnTo>
                    <a:pt x="1223" y="378"/>
                  </a:lnTo>
                  <a:lnTo>
                    <a:pt x="1208" y="401"/>
                  </a:lnTo>
                  <a:lnTo>
                    <a:pt x="1183" y="385"/>
                  </a:lnTo>
                  <a:close/>
                  <a:moveTo>
                    <a:pt x="1215" y="338"/>
                  </a:moveTo>
                  <a:lnTo>
                    <a:pt x="1232" y="314"/>
                  </a:lnTo>
                  <a:lnTo>
                    <a:pt x="1255" y="329"/>
                  </a:lnTo>
                  <a:lnTo>
                    <a:pt x="1239" y="353"/>
                  </a:lnTo>
                  <a:lnTo>
                    <a:pt x="1215" y="338"/>
                  </a:lnTo>
                  <a:close/>
                  <a:moveTo>
                    <a:pt x="1247" y="289"/>
                  </a:moveTo>
                  <a:lnTo>
                    <a:pt x="1264" y="267"/>
                  </a:lnTo>
                  <a:lnTo>
                    <a:pt x="1287" y="282"/>
                  </a:lnTo>
                  <a:lnTo>
                    <a:pt x="1271" y="306"/>
                  </a:lnTo>
                  <a:lnTo>
                    <a:pt x="1247" y="289"/>
                  </a:lnTo>
                  <a:close/>
                  <a:moveTo>
                    <a:pt x="1279" y="242"/>
                  </a:moveTo>
                  <a:lnTo>
                    <a:pt x="1293" y="222"/>
                  </a:lnTo>
                  <a:lnTo>
                    <a:pt x="1299" y="242"/>
                  </a:lnTo>
                  <a:lnTo>
                    <a:pt x="1296" y="241"/>
                  </a:lnTo>
                  <a:lnTo>
                    <a:pt x="1308" y="215"/>
                  </a:lnTo>
                  <a:lnTo>
                    <a:pt x="1311" y="216"/>
                  </a:lnTo>
                  <a:lnTo>
                    <a:pt x="1314" y="218"/>
                  </a:lnTo>
                  <a:lnTo>
                    <a:pt x="1315" y="221"/>
                  </a:lnTo>
                  <a:lnTo>
                    <a:pt x="1317" y="222"/>
                  </a:lnTo>
                  <a:lnTo>
                    <a:pt x="1318" y="225"/>
                  </a:lnTo>
                  <a:lnTo>
                    <a:pt x="1318" y="229"/>
                  </a:lnTo>
                  <a:lnTo>
                    <a:pt x="1318" y="232"/>
                  </a:lnTo>
                  <a:lnTo>
                    <a:pt x="1318" y="235"/>
                  </a:lnTo>
                  <a:lnTo>
                    <a:pt x="1317" y="238"/>
                  </a:lnTo>
                  <a:lnTo>
                    <a:pt x="1303" y="259"/>
                  </a:lnTo>
                  <a:lnTo>
                    <a:pt x="1279" y="242"/>
                  </a:lnTo>
                  <a:close/>
                  <a:moveTo>
                    <a:pt x="1270" y="229"/>
                  </a:moveTo>
                  <a:lnTo>
                    <a:pt x="1244" y="215"/>
                  </a:lnTo>
                  <a:lnTo>
                    <a:pt x="1256" y="190"/>
                  </a:lnTo>
                  <a:lnTo>
                    <a:pt x="1282" y="203"/>
                  </a:lnTo>
                  <a:lnTo>
                    <a:pt x="1270" y="229"/>
                  </a:lnTo>
                  <a:close/>
                  <a:moveTo>
                    <a:pt x="1218" y="203"/>
                  </a:moveTo>
                  <a:lnTo>
                    <a:pt x="1212" y="200"/>
                  </a:lnTo>
                  <a:lnTo>
                    <a:pt x="1223" y="200"/>
                  </a:lnTo>
                  <a:lnTo>
                    <a:pt x="1203" y="207"/>
                  </a:lnTo>
                  <a:lnTo>
                    <a:pt x="1194" y="180"/>
                  </a:lnTo>
                  <a:lnTo>
                    <a:pt x="1214" y="174"/>
                  </a:lnTo>
                  <a:lnTo>
                    <a:pt x="1217" y="172"/>
                  </a:lnTo>
                  <a:lnTo>
                    <a:pt x="1220" y="172"/>
                  </a:lnTo>
                  <a:lnTo>
                    <a:pt x="1223" y="172"/>
                  </a:lnTo>
                  <a:lnTo>
                    <a:pt x="1224" y="174"/>
                  </a:lnTo>
                  <a:lnTo>
                    <a:pt x="1232" y="177"/>
                  </a:lnTo>
                  <a:lnTo>
                    <a:pt x="1218" y="203"/>
                  </a:lnTo>
                  <a:close/>
                  <a:moveTo>
                    <a:pt x="1176" y="216"/>
                  </a:moveTo>
                  <a:lnTo>
                    <a:pt x="1148" y="225"/>
                  </a:lnTo>
                  <a:lnTo>
                    <a:pt x="1139" y="198"/>
                  </a:lnTo>
                  <a:lnTo>
                    <a:pt x="1167" y="189"/>
                  </a:lnTo>
                  <a:lnTo>
                    <a:pt x="1176" y="216"/>
                  </a:lnTo>
                  <a:close/>
                  <a:moveTo>
                    <a:pt x="1121" y="235"/>
                  </a:moveTo>
                  <a:lnTo>
                    <a:pt x="1095" y="242"/>
                  </a:lnTo>
                  <a:lnTo>
                    <a:pt x="1086" y="216"/>
                  </a:lnTo>
                  <a:lnTo>
                    <a:pt x="1113" y="207"/>
                  </a:lnTo>
                  <a:lnTo>
                    <a:pt x="1121" y="235"/>
                  </a:lnTo>
                  <a:close/>
                  <a:moveTo>
                    <a:pt x="1062" y="244"/>
                  </a:moveTo>
                  <a:lnTo>
                    <a:pt x="1033" y="244"/>
                  </a:lnTo>
                  <a:lnTo>
                    <a:pt x="1033" y="215"/>
                  </a:lnTo>
                  <a:lnTo>
                    <a:pt x="1062" y="215"/>
                  </a:lnTo>
                  <a:lnTo>
                    <a:pt x="1062" y="244"/>
                  </a:lnTo>
                  <a:close/>
                  <a:moveTo>
                    <a:pt x="1006" y="244"/>
                  </a:moveTo>
                  <a:lnTo>
                    <a:pt x="977" y="244"/>
                  </a:lnTo>
                  <a:lnTo>
                    <a:pt x="977" y="215"/>
                  </a:lnTo>
                  <a:lnTo>
                    <a:pt x="1006" y="215"/>
                  </a:lnTo>
                  <a:lnTo>
                    <a:pt x="1006" y="244"/>
                  </a:lnTo>
                  <a:close/>
                  <a:moveTo>
                    <a:pt x="948" y="244"/>
                  </a:moveTo>
                  <a:lnTo>
                    <a:pt x="919" y="244"/>
                  </a:lnTo>
                  <a:lnTo>
                    <a:pt x="919" y="215"/>
                  </a:lnTo>
                  <a:lnTo>
                    <a:pt x="948" y="215"/>
                  </a:lnTo>
                  <a:lnTo>
                    <a:pt x="948" y="244"/>
                  </a:lnTo>
                  <a:close/>
                  <a:moveTo>
                    <a:pt x="892" y="244"/>
                  </a:moveTo>
                  <a:lnTo>
                    <a:pt x="875" y="244"/>
                  </a:lnTo>
                  <a:lnTo>
                    <a:pt x="863" y="244"/>
                  </a:lnTo>
                  <a:lnTo>
                    <a:pt x="863" y="215"/>
                  </a:lnTo>
                  <a:lnTo>
                    <a:pt x="875" y="215"/>
                  </a:lnTo>
                  <a:lnTo>
                    <a:pt x="892" y="215"/>
                  </a:lnTo>
                  <a:lnTo>
                    <a:pt x="892" y="244"/>
                  </a:lnTo>
                  <a:close/>
                  <a:moveTo>
                    <a:pt x="834" y="244"/>
                  </a:moveTo>
                  <a:lnTo>
                    <a:pt x="831" y="244"/>
                  </a:lnTo>
                  <a:lnTo>
                    <a:pt x="828" y="244"/>
                  </a:lnTo>
                  <a:lnTo>
                    <a:pt x="825" y="242"/>
                  </a:lnTo>
                  <a:lnTo>
                    <a:pt x="822" y="241"/>
                  </a:lnTo>
                  <a:lnTo>
                    <a:pt x="820" y="238"/>
                  </a:lnTo>
                  <a:lnTo>
                    <a:pt x="805" y="218"/>
                  </a:lnTo>
                  <a:lnTo>
                    <a:pt x="828" y="200"/>
                  </a:lnTo>
                  <a:lnTo>
                    <a:pt x="843" y="221"/>
                  </a:lnTo>
                  <a:lnTo>
                    <a:pt x="831" y="215"/>
                  </a:lnTo>
                  <a:lnTo>
                    <a:pt x="834" y="215"/>
                  </a:lnTo>
                  <a:lnTo>
                    <a:pt x="834" y="244"/>
                  </a:lnTo>
                  <a:close/>
                  <a:moveTo>
                    <a:pt x="787" y="195"/>
                  </a:moveTo>
                  <a:lnTo>
                    <a:pt x="770" y="172"/>
                  </a:lnTo>
                  <a:lnTo>
                    <a:pt x="793" y="154"/>
                  </a:lnTo>
                  <a:lnTo>
                    <a:pt x="810" y="177"/>
                  </a:lnTo>
                  <a:lnTo>
                    <a:pt x="787" y="195"/>
                  </a:lnTo>
                  <a:close/>
                  <a:moveTo>
                    <a:pt x="754" y="149"/>
                  </a:moveTo>
                  <a:lnTo>
                    <a:pt x="737" y="127"/>
                  </a:lnTo>
                  <a:lnTo>
                    <a:pt x="760" y="110"/>
                  </a:lnTo>
                  <a:lnTo>
                    <a:pt x="776" y="131"/>
                  </a:lnTo>
                  <a:lnTo>
                    <a:pt x="754" y="149"/>
                  </a:lnTo>
                  <a:close/>
                  <a:moveTo>
                    <a:pt x="719" y="104"/>
                  </a:moveTo>
                  <a:lnTo>
                    <a:pt x="702" y="81"/>
                  </a:lnTo>
                  <a:lnTo>
                    <a:pt x="725" y="64"/>
                  </a:lnTo>
                  <a:lnTo>
                    <a:pt x="741" y="87"/>
                  </a:lnTo>
                  <a:lnTo>
                    <a:pt x="719" y="104"/>
                  </a:lnTo>
                  <a:close/>
                  <a:moveTo>
                    <a:pt x="691" y="72"/>
                  </a:moveTo>
                  <a:lnTo>
                    <a:pt x="664" y="72"/>
                  </a:lnTo>
                  <a:lnTo>
                    <a:pt x="664" y="43"/>
                  </a:lnTo>
                  <a:lnTo>
                    <a:pt x="691" y="43"/>
                  </a:lnTo>
                  <a:lnTo>
                    <a:pt x="691" y="72"/>
                  </a:lnTo>
                  <a:close/>
                  <a:moveTo>
                    <a:pt x="635" y="72"/>
                  </a:moveTo>
                  <a:lnTo>
                    <a:pt x="617" y="72"/>
                  </a:lnTo>
                  <a:lnTo>
                    <a:pt x="606" y="72"/>
                  </a:lnTo>
                  <a:lnTo>
                    <a:pt x="606" y="43"/>
                  </a:lnTo>
                  <a:lnTo>
                    <a:pt x="617" y="43"/>
                  </a:lnTo>
                  <a:lnTo>
                    <a:pt x="635" y="43"/>
                  </a:lnTo>
                  <a:lnTo>
                    <a:pt x="635" y="72"/>
                  </a:lnTo>
                  <a:close/>
                  <a:moveTo>
                    <a:pt x="577" y="72"/>
                  </a:moveTo>
                  <a:lnTo>
                    <a:pt x="550" y="72"/>
                  </a:lnTo>
                  <a:lnTo>
                    <a:pt x="550" y="43"/>
                  </a:lnTo>
                  <a:lnTo>
                    <a:pt x="577" y="43"/>
                  </a:lnTo>
                  <a:lnTo>
                    <a:pt x="577" y="72"/>
                  </a:lnTo>
                  <a:close/>
                  <a:moveTo>
                    <a:pt x="544" y="67"/>
                  </a:moveTo>
                  <a:lnTo>
                    <a:pt x="544" y="96"/>
                  </a:lnTo>
                  <a:lnTo>
                    <a:pt x="517" y="96"/>
                  </a:lnTo>
                  <a:lnTo>
                    <a:pt x="517" y="67"/>
                  </a:lnTo>
                  <a:lnTo>
                    <a:pt x="544" y="67"/>
                  </a:lnTo>
                  <a:close/>
                  <a:moveTo>
                    <a:pt x="503" y="102"/>
                  </a:moveTo>
                  <a:lnTo>
                    <a:pt x="477" y="90"/>
                  </a:lnTo>
                  <a:lnTo>
                    <a:pt x="491" y="64"/>
                  </a:lnTo>
                  <a:lnTo>
                    <a:pt x="517" y="78"/>
                  </a:lnTo>
                  <a:lnTo>
                    <a:pt x="503" y="102"/>
                  </a:lnTo>
                  <a:close/>
                  <a:moveTo>
                    <a:pt x="453" y="78"/>
                  </a:moveTo>
                  <a:lnTo>
                    <a:pt x="438" y="70"/>
                  </a:lnTo>
                  <a:lnTo>
                    <a:pt x="451" y="70"/>
                  </a:lnTo>
                  <a:lnTo>
                    <a:pt x="439" y="76"/>
                  </a:lnTo>
                  <a:lnTo>
                    <a:pt x="427" y="50"/>
                  </a:lnTo>
                  <a:lnTo>
                    <a:pt x="438" y="44"/>
                  </a:lnTo>
                  <a:lnTo>
                    <a:pt x="441" y="44"/>
                  </a:lnTo>
                  <a:lnTo>
                    <a:pt x="444" y="43"/>
                  </a:lnTo>
                  <a:lnTo>
                    <a:pt x="448" y="44"/>
                  </a:lnTo>
                  <a:lnTo>
                    <a:pt x="451" y="44"/>
                  </a:lnTo>
                  <a:lnTo>
                    <a:pt x="465" y="52"/>
                  </a:lnTo>
                  <a:lnTo>
                    <a:pt x="453" y="78"/>
                  </a:lnTo>
                  <a:close/>
                  <a:moveTo>
                    <a:pt x="413" y="88"/>
                  </a:moveTo>
                  <a:lnTo>
                    <a:pt x="389" y="102"/>
                  </a:lnTo>
                  <a:lnTo>
                    <a:pt x="375" y="76"/>
                  </a:lnTo>
                  <a:lnTo>
                    <a:pt x="401" y="63"/>
                  </a:lnTo>
                  <a:lnTo>
                    <a:pt x="413" y="88"/>
                  </a:lnTo>
                  <a:close/>
                  <a:moveTo>
                    <a:pt x="353" y="113"/>
                  </a:moveTo>
                  <a:lnTo>
                    <a:pt x="325" y="105"/>
                  </a:lnTo>
                  <a:lnTo>
                    <a:pt x="335" y="78"/>
                  </a:lnTo>
                  <a:lnTo>
                    <a:pt x="362" y="87"/>
                  </a:lnTo>
                  <a:lnTo>
                    <a:pt x="353" y="113"/>
                  </a:lnTo>
                  <a:close/>
                  <a:moveTo>
                    <a:pt x="298" y="96"/>
                  </a:moveTo>
                  <a:lnTo>
                    <a:pt x="271" y="87"/>
                  </a:lnTo>
                  <a:lnTo>
                    <a:pt x="280" y="60"/>
                  </a:lnTo>
                  <a:lnTo>
                    <a:pt x="307" y="69"/>
                  </a:lnTo>
                  <a:lnTo>
                    <a:pt x="298" y="96"/>
                  </a:lnTo>
                  <a:close/>
                  <a:moveTo>
                    <a:pt x="243" y="78"/>
                  </a:moveTo>
                  <a:lnTo>
                    <a:pt x="225" y="72"/>
                  </a:lnTo>
                  <a:lnTo>
                    <a:pt x="222" y="70"/>
                  </a:lnTo>
                  <a:lnTo>
                    <a:pt x="219" y="67"/>
                  </a:lnTo>
                  <a:lnTo>
                    <a:pt x="218" y="64"/>
                  </a:lnTo>
                  <a:lnTo>
                    <a:pt x="216" y="61"/>
                  </a:lnTo>
                  <a:lnTo>
                    <a:pt x="216" y="56"/>
                  </a:lnTo>
                  <a:lnTo>
                    <a:pt x="216" y="53"/>
                  </a:lnTo>
                  <a:lnTo>
                    <a:pt x="218" y="50"/>
                  </a:lnTo>
                  <a:lnTo>
                    <a:pt x="219" y="47"/>
                  </a:lnTo>
                  <a:lnTo>
                    <a:pt x="225" y="41"/>
                  </a:lnTo>
                  <a:lnTo>
                    <a:pt x="245" y="61"/>
                  </a:lnTo>
                  <a:lnTo>
                    <a:pt x="240" y="67"/>
                  </a:lnTo>
                  <a:lnTo>
                    <a:pt x="234" y="44"/>
                  </a:lnTo>
                  <a:lnTo>
                    <a:pt x="253" y="50"/>
                  </a:lnTo>
                  <a:lnTo>
                    <a:pt x="243" y="78"/>
                  </a:lnTo>
                  <a:close/>
                  <a:moveTo>
                    <a:pt x="245" y="21"/>
                  </a:moveTo>
                  <a:lnTo>
                    <a:pt x="263" y="5"/>
                  </a:lnTo>
                  <a:lnTo>
                    <a:pt x="272" y="29"/>
                  </a:lnTo>
                  <a:lnTo>
                    <a:pt x="268" y="29"/>
                  </a:lnTo>
                  <a:lnTo>
                    <a:pt x="268" y="0"/>
                  </a:lnTo>
                  <a:lnTo>
                    <a:pt x="272" y="0"/>
                  </a:lnTo>
                  <a:lnTo>
                    <a:pt x="277" y="0"/>
                  </a:lnTo>
                  <a:lnTo>
                    <a:pt x="280" y="3"/>
                  </a:lnTo>
                  <a:lnTo>
                    <a:pt x="283" y="5"/>
                  </a:lnTo>
                  <a:lnTo>
                    <a:pt x="286" y="9"/>
                  </a:lnTo>
                  <a:lnTo>
                    <a:pt x="286" y="14"/>
                  </a:lnTo>
                  <a:lnTo>
                    <a:pt x="286" y="17"/>
                  </a:lnTo>
                  <a:lnTo>
                    <a:pt x="284" y="21"/>
                  </a:lnTo>
                  <a:lnTo>
                    <a:pt x="283" y="25"/>
                  </a:lnTo>
                  <a:lnTo>
                    <a:pt x="266" y="41"/>
                  </a:lnTo>
                  <a:lnTo>
                    <a:pt x="245" y="21"/>
                  </a:lnTo>
                  <a:close/>
                  <a:moveTo>
                    <a:pt x="239" y="29"/>
                  </a:moveTo>
                  <a:lnTo>
                    <a:pt x="230" y="29"/>
                  </a:lnTo>
                  <a:lnTo>
                    <a:pt x="236" y="28"/>
                  </a:lnTo>
                  <a:lnTo>
                    <a:pt x="219" y="35"/>
                  </a:lnTo>
                  <a:lnTo>
                    <a:pt x="207" y="11"/>
                  </a:lnTo>
                  <a:lnTo>
                    <a:pt x="224" y="2"/>
                  </a:lnTo>
                  <a:lnTo>
                    <a:pt x="227" y="0"/>
                  </a:lnTo>
                  <a:lnTo>
                    <a:pt x="230" y="0"/>
                  </a:lnTo>
                  <a:lnTo>
                    <a:pt x="239" y="0"/>
                  </a:lnTo>
                  <a:lnTo>
                    <a:pt x="239" y="29"/>
                  </a:lnTo>
                  <a:close/>
                  <a:moveTo>
                    <a:pt x="193" y="49"/>
                  </a:moveTo>
                  <a:lnTo>
                    <a:pt x="169" y="61"/>
                  </a:lnTo>
                  <a:lnTo>
                    <a:pt x="155" y="35"/>
                  </a:lnTo>
                  <a:lnTo>
                    <a:pt x="181" y="23"/>
                  </a:lnTo>
                  <a:lnTo>
                    <a:pt x="193" y="49"/>
                  </a:lnTo>
                  <a:close/>
                  <a:moveTo>
                    <a:pt x="136" y="72"/>
                  </a:moveTo>
                  <a:lnTo>
                    <a:pt x="107" y="72"/>
                  </a:lnTo>
                  <a:lnTo>
                    <a:pt x="107" y="43"/>
                  </a:lnTo>
                  <a:lnTo>
                    <a:pt x="136" y="43"/>
                  </a:lnTo>
                  <a:lnTo>
                    <a:pt x="136" y="72"/>
                  </a:lnTo>
                  <a:close/>
                  <a:moveTo>
                    <a:pt x="79" y="72"/>
                  </a:moveTo>
                  <a:lnTo>
                    <a:pt x="58" y="72"/>
                  </a:lnTo>
                  <a:lnTo>
                    <a:pt x="51" y="72"/>
                  </a:lnTo>
                  <a:lnTo>
                    <a:pt x="51" y="43"/>
                  </a:lnTo>
                  <a:lnTo>
                    <a:pt x="58" y="43"/>
                  </a:lnTo>
                  <a:lnTo>
                    <a:pt x="79" y="43"/>
                  </a:lnTo>
                  <a:lnTo>
                    <a:pt x="79" y="72"/>
                  </a:lnTo>
                  <a:close/>
                  <a:moveTo>
                    <a:pt x="22" y="72"/>
                  </a:moveTo>
                  <a:lnTo>
                    <a:pt x="14" y="72"/>
                  </a:lnTo>
                  <a:lnTo>
                    <a:pt x="25" y="47"/>
                  </a:lnTo>
                  <a:lnTo>
                    <a:pt x="40" y="63"/>
                  </a:lnTo>
                  <a:lnTo>
                    <a:pt x="20" y="82"/>
                  </a:lnTo>
                  <a:lnTo>
                    <a:pt x="5" y="67"/>
                  </a:lnTo>
                  <a:lnTo>
                    <a:pt x="2" y="64"/>
                  </a:lnTo>
                  <a:lnTo>
                    <a:pt x="0" y="61"/>
                  </a:lnTo>
                  <a:lnTo>
                    <a:pt x="0" y="56"/>
                  </a:lnTo>
                  <a:lnTo>
                    <a:pt x="2" y="52"/>
                  </a:lnTo>
                  <a:lnTo>
                    <a:pt x="3" y="49"/>
                  </a:lnTo>
                  <a:lnTo>
                    <a:pt x="7" y="46"/>
                  </a:lnTo>
                  <a:lnTo>
                    <a:pt x="10" y="44"/>
                  </a:lnTo>
                  <a:lnTo>
                    <a:pt x="14" y="43"/>
                  </a:lnTo>
                  <a:lnTo>
                    <a:pt x="22" y="43"/>
                  </a:lnTo>
                  <a:lnTo>
                    <a:pt x="22" y="72"/>
                  </a:lnTo>
                  <a:close/>
                  <a:moveTo>
                    <a:pt x="60" y="82"/>
                  </a:moveTo>
                  <a:lnTo>
                    <a:pt x="79" y="102"/>
                  </a:lnTo>
                  <a:lnTo>
                    <a:pt x="60" y="123"/>
                  </a:lnTo>
                  <a:lnTo>
                    <a:pt x="40" y="102"/>
                  </a:lnTo>
                  <a:lnTo>
                    <a:pt x="60" y="82"/>
                  </a:lnTo>
                  <a:close/>
                  <a:moveTo>
                    <a:pt x="101" y="123"/>
                  </a:moveTo>
                  <a:lnTo>
                    <a:pt x="111" y="134"/>
                  </a:lnTo>
                  <a:lnTo>
                    <a:pt x="113" y="136"/>
                  </a:lnTo>
                  <a:lnTo>
                    <a:pt x="114" y="139"/>
                  </a:lnTo>
                  <a:lnTo>
                    <a:pt x="114" y="140"/>
                  </a:lnTo>
                  <a:lnTo>
                    <a:pt x="114" y="143"/>
                  </a:lnTo>
                  <a:lnTo>
                    <a:pt x="114" y="157"/>
                  </a:lnTo>
                  <a:lnTo>
                    <a:pt x="87" y="157"/>
                  </a:lnTo>
                  <a:lnTo>
                    <a:pt x="87" y="143"/>
                  </a:lnTo>
                  <a:lnTo>
                    <a:pt x="90" y="154"/>
                  </a:lnTo>
                  <a:lnTo>
                    <a:pt x="79" y="143"/>
                  </a:lnTo>
                  <a:lnTo>
                    <a:pt x="101" y="123"/>
                  </a:lnTo>
                  <a:close/>
                  <a:moveTo>
                    <a:pt x="114" y="186"/>
                  </a:moveTo>
                  <a:lnTo>
                    <a:pt x="114" y="215"/>
                  </a:lnTo>
                  <a:lnTo>
                    <a:pt x="87" y="215"/>
                  </a:lnTo>
                  <a:lnTo>
                    <a:pt x="87" y="186"/>
                  </a:lnTo>
                  <a:lnTo>
                    <a:pt x="114" y="186"/>
                  </a:lnTo>
                  <a:close/>
                  <a:moveTo>
                    <a:pt x="119" y="235"/>
                  </a:moveTo>
                  <a:lnTo>
                    <a:pt x="133" y="261"/>
                  </a:lnTo>
                  <a:lnTo>
                    <a:pt x="107" y="273"/>
                  </a:lnTo>
                  <a:lnTo>
                    <a:pt x="93" y="248"/>
                  </a:lnTo>
                  <a:lnTo>
                    <a:pt x="119" y="235"/>
                  </a:lnTo>
                  <a:close/>
                  <a:moveTo>
                    <a:pt x="145" y="286"/>
                  </a:moveTo>
                  <a:lnTo>
                    <a:pt x="157" y="309"/>
                  </a:lnTo>
                  <a:lnTo>
                    <a:pt x="157" y="312"/>
                  </a:lnTo>
                  <a:lnTo>
                    <a:pt x="158" y="315"/>
                  </a:lnTo>
                  <a:lnTo>
                    <a:pt x="158" y="318"/>
                  </a:lnTo>
                  <a:lnTo>
                    <a:pt x="130" y="318"/>
                  </a:lnTo>
                  <a:lnTo>
                    <a:pt x="130" y="315"/>
                  </a:lnTo>
                  <a:lnTo>
                    <a:pt x="131" y="321"/>
                  </a:lnTo>
                  <a:lnTo>
                    <a:pt x="119" y="299"/>
                  </a:lnTo>
                  <a:lnTo>
                    <a:pt x="145" y="286"/>
                  </a:lnTo>
                  <a:close/>
                  <a:moveTo>
                    <a:pt x="158" y="347"/>
                  </a:moveTo>
                  <a:lnTo>
                    <a:pt x="158" y="375"/>
                  </a:lnTo>
                  <a:lnTo>
                    <a:pt x="130" y="375"/>
                  </a:lnTo>
                  <a:lnTo>
                    <a:pt x="130" y="347"/>
                  </a:lnTo>
                  <a:lnTo>
                    <a:pt x="158" y="347"/>
                  </a:lnTo>
                  <a:close/>
                  <a:moveTo>
                    <a:pt x="158" y="404"/>
                  </a:moveTo>
                  <a:lnTo>
                    <a:pt x="158" y="433"/>
                  </a:lnTo>
                  <a:lnTo>
                    <a:pt x="130" y="433"/>
                  </a:lnTo>
                  <a:lnTo>
                    <a:pt x="130" y="404"/>
                  </a:lnTo>
                  <a:lnTo>
                    <a:pt x="158" y="404"/>
                  </a:lnTo>
                  <a:close/>
                  <a:moveTo>
                    <a:pt x="160" y="431"/>
                  </a:moveTo>
                  <a:lnTo>
                    <a:pt x="187" y="431"/>
                  </a:lnTo>
                  <a:lnTo>
                    <a:pt x="189" y="431"/>
                  </a:lnTo>
                  <a:lnTo>
                    <a:pt x="189" y="458"/>
                  </a:lnTo>
                  <a:lnTo>
                    <a:pt x="187" y="458"/>
                  </a:lnTo>
                  <a:lnTo>
                    <a:pt x="160" y="458"/>
                  </a:lnTo>
                  <a:lnTo>
                    <a:pt x="160" y="431"/>
                  </a:lnTo>
                  <a:close/>
                  <a:moveTo>
                    <a:pt x="216" y="431"/>
                  </a:moveTo>
                  <a:lnTo>
                    <a:pt x="245" y="431"/>
                  </a:lnTo>
                  <a:lnTo>
                    <a:pt x="245" y="458"/>
                  </a:lnTo>
                  <a:lnTo>
                    <a:pt x="216" y="458"/>
                  </a:lnTo>
                  <a:lnTo>
                    <a:pt x="216" y="431"/>
                  </a:lnTo>
                  <a:close/>
                  <a:moveTo>
                    <a:pt x="283" y="436"/>
                  </a:moveTo>
                  <a:lnTo>
                    <a:pt x="304" y="455"/>
                  </a:lnTo>
                  <a:lnTo>
                    <a:pt x="283" y="475"/>
                  </a:lnTo>
                  <a:lnTo>
                    <a:pt x="263" y="455"/>
                  </a:lnTo>
                  <a:lnTo>
                    <a:pt x="283" y="436"/>
                  </a:lnTo>
                  <a:close/>
                  <a:moveTo>
                    <a:pt x="324" y="475"/>
                  </a:moveTo>
                  <a:lnTo>
                    <a:pt x="325" y="478"/>
                  </a:lnTo>
                  <a:lnTo>
                    <a:pt x="319" y="474"/>
                  </a:lnTo>
                  <a:lnTo>
                    <a:pt x="345" y="483"/>
                  </a:lnTo>
                  <a:lnTo>
                    <a:pt x="336" y="510"/>
                  </a:lnTo>
                  <a:lnTo>
                    <a:pt x="312" y="501"/>
                  </a:lnTo>
                  <a:lnTo>
                    <a:pt x="309" y="500"/>
                  </a:lnTo>
                  <a:lnTo>
                    <a:pt x="306" y="498"/>
                  </a:lnTo>
                  <a:lnTo>
                    <a:pt x="304" y="496"/>
                  </a:lnTo>
                  <a:lnTo>
                    <a:pt x="324" y="475"/>
                  </a:lnTo>
                  <a:close/>
                  <a:moveTo>
                    <a:pt x="371" y="492"/>
                  </a:moveTo>
                  <a:lnTo>
                    <a:pt x="398" y="501"/>
                  </a:lnTo>
                  <a:lnTo>
                    <a:pt x="389" y="527"/>
                  </a:lnTo>
                  <a:lnTo>
                    <a:pt x="362" y="518"/>
                  </a:lnTo>
                  <a:lnTo>
                    <a:pt x="371" y="492"/>
                  </a:lnTo>
                  <a:close/>
                  <a:moveTo>
                    <a:pt x="426" y="510"/>
                  </a:moveTo>
                  <a:lnTo>
                    <a:pt x="448" y="518"/>
                  </a:lnTo>
                  <a:lnTo>
                    <a:pt x="451" y="519"/>
                  </a:lnTo>
                  <a:lnTo>
                    <a:pt x="454" y="521"/>
                  </a:lnTo>
                  <a:lnTo>
                    <a:pt x="457" y="524"/>
                  </a:lnTo>
                  <a:lnTo>
                    <a:pt x="438" y="544"/>
                  </a:lnTo>
                  <a:lnTo>
                    <a:pt x="435" y="541"/>
                  </a:lnTo>
                  <a:lnTo>
                    <a:pt x="441" y="544"/>
                  </a:lnTo>
                  <a:lnTo>
                    <a:pt x="416" y="536"/>
                  </a:lnTo>
                  <a:lnTo>
                    <a:pt x="426" y="510"/>
                  </a:lnTo>
                  <a:close/>
                  <a:moveTo>
                    <a:pt x="477" y="544"/>
                  </a:moveTo>
                  <a:lnTo>
                    <a:pt x="497" y="563"/>
                  </a:lnTo>
                  <a:lnTo>
                    <a:pt x="477" y="583"/>
                  </a:lnTo>
                  <a:lnTo>
                    <a:pt x="457" y="563"/>
                  </a:lnTo>
                  <a:lnTo>
                    <a:pt x="477" y="544"/>
                  </a:lnTo>
                  <a:close/>
                  <a:moveTo>
                    <a:pt x="511" y="597"/>
                  </a:moveTo>
                  <a:lnTo>
                    <a:pt x="520" y="623"/>
                  </a:lnTo>
                  <a:lnTo>
                    <a:pt x="492" y="632"/>
                  </a:lnTo>
                  <a:lnTo>
                    <a:pt x="483" y="605"/>
                  </a:lnTo>
                  <a:lnTo>
                    <a:pt x="511" y="597"/>
                  </a:lnTo>
                  <a:close/>
                  <a:moveTo>
                    <a:pt x="527" y="650"/>
                  </a:moveTo>
                  <a:lnTo>
                    <a:pt x="536" y="678"/>
                  </a:lnTo>
                  <a:lnTo>
                    <a:pt x="511" y="687"/>
                  </a:lnTo>
                  <a:lnTo>
                    <a:pt x="502" y="659"/>
                  </a:lnTo>
                  <a:lnTo>
                    <a:pt x="527" y="650"/>
                  </a:lnTo>
                  <a:close/>
                  <a:moveTo>
                    <a:pt x="546" y="697"/>
                  </a:moveTo>
                  <a:lnTo>
                    <a:pt x="565" y="717"/>
                  </a:lnTo>
                  <a:lnTo>
                    <a:pt x="546" y="737"/>
                  </a:lnTo>
                  <a:lnTo>
                    <a:pt x="526" y="717"/>
                  </a:lnTo>
                  <a:lnTo>
                    <a:pt x="546" y="697"/>
                  </a:lnTo>
                  <a:close/>
                  <a:moveTo>
                    <a:pt x="571" y="731"/>
                  </a:moveTo>
                  <a:lnTo>
                    <a:pt x="599" y="723"/>
                  </a:lnTo>
                  <a:lnTo>
                    <a:pt x="608" y="749"/>
                  </a:lnTo>
                  <a:lnTo>
                    <a:pt x="580" y="758"/>
                  </a:lnTo>
                  <a:lnTo>
                    <a:pt x="571" y="731"/>
                  </a:lnTo>
                  <a:close/>
                  <a:moveTo>
                    <a:pt x="626" y="714"/>
                  </a:moveTo>
                  <a:lnTo>
                    <a:pt x="653" y="705"/>
                  </a:lnTo>
                  <a:lnTo>
                    <a:pt x="661" y="731"/>
                  </a:lnTo>
                  <a:lnTo>
                    <a:pt x="635" y="740"/>
                  </a:lnTo>
                  <a:lnTo>
                    <a:pt x="626" y="714"/>
                  </a:lnTo>
                  <a:close/>
                  <a:moveTo>
                    <a:pt x="679" y="696"/>
                  </a:moveTo>
                  <a:lnTo>
                    <a:pt x="697" y="690"/>
                  </a:lnTo>
                  <a:lnTo>
                    <a:pt x="705" y="687"/>
                  </a:lnTo>
                  <a:lnTo>
                    <a:pt x="716" y="713"/>
                  </a:lnTo>
                  <a:lnTo>
                    <a:pt x="707" y="717"/>
                  </a:lnTo>
                  <a:lnTo>
                    <a:pt x="688" y="723"/>
                  </a:lnTo>
                  <a:lnTo>
                    <a:pt x="679" y="696"/>
                  </a:lnTo>
                  <a:close/>
                  <a:moveTo>
                    <a:pt x="732" y="676"/>
                  </a:moveTo>
                  <a:lnTo>
                    <a:pt x="758" y="665"/>
                  </a:lnTo>
                  <a:lnTo>
                    <a:pt x="769" y="691"/>
                  </a:lnTo>
                  <a:lnTo>
                    <a:pt x="743" y="702"/>
                  </a:lnTo>
                  <a:lnTo>
                    <a:pt x="732" y="676"/>
                  </a:lnTo>
                  <a:close/>
                  <a:moveTo>
                    <a:pt x="785" y="655"/>
                  </a:moveTo>
                  <a:lnTo>
                    <a:pt x="811" y="644"/>
                  </a:lnTo>
                  <a:lnTo>
                    <a:pt x="822" y="670"/>
                  </a:lnTo>
                  <a:lnTo>
                    <a:pt x="796" y="681"/>
                  </a:lnTo>
                  <a:lnTo>
                    <a:pt x="785" y="655"/>
                  </a:lnTo>
                  <a:close/>
                  <a:moveTo>
                    <a:pt x="839" y="634"/>
                  </a:moveTo>
                  <a:lnTo>
                    <a:pt x="864" y="623"/>
                  </a:lnTo>
                  <a:lnTo>
                    <a:pt x="875" y="649"/>
                  </a:lnTo>
                  <a:lnTo>
                    <a:pt x="848" y="659"/>
                  </a:lnTo>
                  <a:lnTo>
                    <a:pt x="839" y="634"/>
                  </a:lnTo>
                  <a:close/>
                  <a:moveTo>
                    <a:pt x="890" y="612"/>
                  </a:moveTo>
                  <a:lnTo>
                    <a:pt x="918" y="602"/>
                  </a:lnTo>
                  <a:lnTo>
                    <a:pt x="928" y="629"/>
                  </a:lnTo>
                  <a:lnTo>
                    <a:pt x="901" y="638"/>
                  </a:lnTo>
                  <a:lnTo>
                    <a:pt x="890" y="612"/>
                  </a:lnTo>
                  <a:close/>
                  <a:moveTo>
                    <a:pt x="943" y="591"/>
                  </a:moveTo>
                  <a:lnTo>
                    <a:pt x="971" y="580"/>
                  </a:lnTo>
                  <a:lnTo>
                    <a:pt x="981" y="608"/>
                  </a:lnTo>
                  <a:lnTo>
                    <a:pt x="954" y="618"/>
                  </a:lnTo>
                  <a:lnTo>
                    <a:pt x="943" y="591"/>
                  </a:lnTo>
                  <a:close/>
                  <a:moveTo>
                    <a:pt x="997" y="570"/>
                  </a:moveTo>
                  <a:lnTo>
                    <a:pt x="1022" y="559"/>
                  </a:lnTo>
                  <a:lnTo>
                    <a:pt x="1033" y="586"/>
                  </a:lnTo>
                  <a:lnTo>
                    <a:pt x="1007" y="597"/>
                  </a:lnTo>
                  <a:lnTo>
                    <a:pt x="997" y="570"/>
                  </a:lnTo>
                  <a:close/>
                  <a:moveTo>
                    <a:pt x="1050" y="548"/>
                  </a:moveTo>
                  <a:lnTo>
                    <a:pt x="1076" y="538"/>
                  </a:lnTo>
                  <a:lnTo>
                    <a:pt x="1086" y="565"/>
                  </a:lnTo>
                  <a:lnTo>
                    <a:pt x="1060" y="576"/>
                  </a:lnTo>
                  <a:lnTo>
                    <a:pt x="1050" y="548"/>
                  </a:lnTo>
                  <a:close/>
                  <a:moveTo>
                    <a:pt x="1103" y="527"/>
                  </a:moveTo>
                  <a:lnTo>
                    <a:pt x="1127" y="518"/>
                  </a:lnTo>
                  <a:lnTo>
                    <a:pt x="1118" y="531"/>
                  </a:lnTo>
                  <a:lnTo>
                    <a:pt x="1118" y="530"/>
                  </a:lnTo>
                  <a:lnTo>
                    <a:pt x="1147" y="530"/>
                  </a:lnTo>
                  <a:lnTo>
                    <a:pt x="1147" y="531"/>
                  </a:lnTo>
                  <a:lnTo>
                    <a:pt x="1145" y="535"/>
                  </a:lnTo>
                  <a:lnTo>
                    <a:pt x="1144" y="539"/>
                  </a:lnTo>
                  <a:lnTo>
                    <a:pt x="1141" y="542"/>
                  </a:lnTo>
                  <a:lnTo>
                    <a:pt x="1138" y="544"/>
                  </a:lnTo>
                  <a:lnTo>
                    <a:pt x="1113" y="554"/>
                  </a:lnTo>
                  <a:lnTo>
                    <a:pt x="1103" y="527"/>
                  </a:lnTo>
                  <a:close/>
                  <a:moveTo>
                    <a:pt x="1118" y="501"/>
                  </a:moveTo>
                  <a:lnTo>
                    <a:pt x="1118" y="487"/>
                  </a:lnTo>
                  <a:lnTo>
                    <a:pt x="1147" y="487"/>
                  </a:lnTo>
                  <a:lnTo>
                    <a:pt x="1147" y="501"/>
                  </a:lnTo>
                  <a:lnTo>
                    <a:pt x="1118" y="501"/>
                  </a:lnTo>
                  <a:close/>
                </a:path>
              </a:pathLst>
            </a:custGeom>
            <a:solidFill>
              <a:srgbClr val="FF0000"/>
            </a:solidFill>
            <a:ln w="3175">
              <a:solidFill>
                <a:srgbClr val="FF0000"/>
              </a:solidFill>
              <a:round/>
              <a:headEnd/>
              <a:tailEnd/>
            </a:ln>
          </p:spPr>
          <p:txBody>
            <a:bodyPr/>
            <a:lstStyle/>
            <a:p>
              <a:endParaRPr lang="en-US" dirty="0"/>
            </a:p>
          </p:txBody>
        </p:sp>
        <p:sp>
          <p:nvSpPr>
            <p:cNvPr id="21" name="Freeform 39"/>
            <p:cNvSpPr>
              <a:spLocks noEditPoints="1"/>
            </p:cNvSpPr>
            <p:nvPr/>
          </p:nvSpPr>
          <p:spPr bwMode="auto">
            <a:xfrm>
              <a:off x="3327" y="2538"/>
              <a:ext cx="1318" cy="758"/>
            </a:xfrm>
            <a:custGeom>
              <a:avLst/>
              <a:gdLst>
                <a:gd name="T0" fmla="*/ 1168 w 1318"/>
                <a:gd name="T1" fmla="*/ 409 h 758"/>
                <a:gd name="T2" fmla="*/ 1207 w 1318"/>
                <a:gd name="T3" fmla="*/ 400 h 758"/>
                <a:gd name="T4" fmla="*/ 1247 w 1318"/>
                <a:gd name="T5" fmla="*/ 290 h 758"/>
                <a:gd name="T6" fmla="*/ 1297 w 1318"/>
                <a:gd name="T7" fmla="*/ 242 h 758"/>
                <a:gd name="T8" fmla="*/ 1318 w 1318"/>
                <a:gd name="T9" fmla="*/ 226 h 758"/>
                <a:gd name="T10" fmla="*/ 1268 w 1318"/>
                <a:gd name="T11" fmla="*/ 228 h 758"/>
                <a:gd name="T12" fmla="*/ 1222 w 1318"/>
                <a:gd name="T13" fmla="*/ 201 h 758"/>
                <a:gd name="T14" fmla="*/ 1224 w 1318"/>
                <a:gd name="T15" fmla="*/ 173 h 758"/>
                <a:gd name="T16" fmla="*/ 1175 w 1318"/>
                <a:gd name="T17" fmla="*/ 216 h 758"/>
                <a:gd name="T18" fmla="*/ 1032 w 1318"/>
                <a:gd name="T19" fmla="*/ 243 h 758"/>
                <a:gd name="T20" fmla="*/ 1004 w 1318"/>
                <a:gd name="T21" fmla="*/ 216 h 758"/>
                <a:gd name="T22" fmla="*/ 890 w 1318"/>
                <a:gd name="T23" fmla="*/ 243 h 758"/>
                <a:gd name="T24" fmla="*/ 834 w 1318"/>
                <a:gd name="T25" fmla="*/ 243 h 758"/>
                <a:gd name="T26" fmla="*/ 826 w 1318"/>
                <a:gd name="T27" fmla="*/ 201 h 758"/>
                <a:gd name="T28" fmla="*/ 793 w 1318"/>
                <a:gd name="T29" fmla="*/ 155 h 758"/>
                <a:gd name="T30" fmla="*/ 753 w 1318"/>
                <a:gd name="T31" fmla="*/ 149 h 758"/>
                <a:gd name="T32" fmla="*/ 662 w 1318"/>
                <a:gd name="T33" fmla="*/ 71 h 758"/>
                <a:gd name="T34" fmla="*/ 606 w 1318"/>
                <a:gd name="T35" fmla="*/ 44 h 758"/>
                <a:gd name="T36" fmla="*/ 577 w 1318"/>
                <a:gd name="T37" fmla="*/ 44 h 758"/>
                <a:gd name="T38" fmla="*/ 502 w 1318"/>
                <a:gd name="T39" fmla="*/ 103 h 758"/>
                <a:gd name="T40" fmla="*/ 451 w 1318"/>
                <a:gd name="T41" fmla="*/ 70 h 758"/>
                <a:gd name="T42" fmla="*/ 451 w 1318"/>
                <a:gd name="T43" fmla="*/ 45 h 758"/>
                <a:gd name="T44" fmla="*/ 413 w 1318"/>
                <a:gd name="T45" fmla="*/ 89 h 758"/>
                <a:gd name="T46" fmla="*/ 270 w 1318"/>
                <a:gd name="T47" fmla="*/ 86 h 758"/>
                <a:gd name="T48" fmla="*/ 219 w 1318"/>
                <a:gd name="T49" fmla="*/ 67 h 758"/>
                <a:gd name="T50" fmla="*/ 226 w 1318"/>
                <a:gd name="T51" fmla="*/ 41 h 758"/>
                <a:gd name="T52" fmla="*/ 263 w 1318"/>
                <a:gd name="T53" fmla="*/ 4 h 758"/>
                <a:gd name="T54" fmla="*/ 284 w 1318"/>
                <a:gd name="T55" fmla="*/ 6 h 758"/>
                <a:gd name="T56" fmla="*/ 246 w 1318"/>
                <a:gd name="T57" fmla="*/ 21 h 758"/>
                <a:gd name="T58" fmla="*/ 226 w 1318"/>
                <a:gd name="T59" fmla="*/ 1 h 758"/>
                <a:gd name="T60" fmla="*/ 181 w 1318"/>
                <a:gd name="T61" fmla="*/ 24 h 758"/>
                <a:gd name="T62" fmla="*/ 77 w 1318"/>
                <a:gd name="T63" fmla="*/ 71 h 758"/>
                <a:gd name="T64" fmla="*/ 21 w 1318"/>
                <a:gd name="T65" fmla="*/ 71 h 758"/>
                <a:gd name="T66" fmla="*/ 1 w 1318"/>
                <a:gd name="T67" fmla="*/ 60 h 758"/>
                <a:gd name="T68" fmla="*/ 21 w 1318"/>
                <a:gd name="T69" fmla="*/ 44 h 758"/>
                <a:gd name="T70" fmla="*/ 102 w 1318"/>
                <a:gd name="T71" fmla="*/ 124 h 758"/>
                <a:gd name="T72" fmla="*/ 86 w 1318"/>
                <a:gd name="T73" fmla="*/ 158 h 758"/>
                <a:gd name="T74" fmla="*/ 86 w 1318"/>
                <a:gd name="T75" fmla="*/ 216 h 758"/>
                <a:gd name="T76" fmla="*/ 120 w 1318"/>
                <a:gd name="T77" fmla="*/ 236 h 758"/>
                <a:gd name="T78" fmla="*/ 129 w 1318"/>
                <a:gd name="T79" fmla="*/ 316 h 758"/>
                <a:gd name="T80" fmla="*/ 129 w 1318"/>
                <a:gd name="T81" fmla="*/ 348 h 758"/>
                <a:gd name="T82" fmla="*/ 161 w 1318"/>
                <a:gd name="T83" fmla="*/ 430 h 758"/>
                <a:gd name="T84" fmla="*/ 219 w 1318"/>
                <a:gd name="T85" fmla="*/ 430 h 758"/>
                <a:gd name="T86" fmla="*/ 284 w 1318"/>
                <a:gd name="T87" fmla="*/ 476 h 758"/>
                <a:gd name="T88" fmla="*/ 337 w 1318"/>
                <a:gd name="T89" fmla="*/ 510 h 758"/>
                <a:gd name="T90" fmla="*/ 399 w 1318"/>
                <a:gd name="T91" fmla="*/ 500 h 758"/>
                <a:gd name="T92" fmla="*/ 454 w 1318"/>
                <a:gd name="T93" fmla="*/ 520 h 758"/>
                <a:gd name="T94" fmla="*/ 478 w 1318"/>
                <a:gd name="T95" fmla="*/ 545 h 758"/>
                <a:gd name="T96" fmla="*/ 477 w 1318"/>
                <a:gd name="T97" fmla="*/ 584 h 758"/>
                <a:gd name="T98" fmla="*/ 510 w 1318"/>
                <a:gd name="T99" fmla="*/ 598 h 758"/>
                <a:gd name="T100" fmla="*/ 566 w 1318"/>
                <a:gd name="T101" fmla="*/ 718 h 758"/>
                <a:gd name="T102" fmla="*/ 581 w 1318"/>
                <a:gd name="T103" fmla="*/ 758 h 758"/>
                <a:gd name="T104" fmla="*/ 682 w 1318"/>
                <a:gd name="T105" fmla="*/ 695 h 758"/>
                <a:gd name="T106" fmla="*/ 733 w 1318"/>
                <a:gd name="T107" fmla="*/ 676 h 758"/>
                <a:gd name="T108" fmla="*/ 823 w 1318"/>
                <a:gd name="T109" fmla="*/ 669 h 758"/>
                <a:gd name="T110" fmla="*/ 840 w 1318"/>
                <a:gd name="T111" fmla="*/ 633 h 758"/>
                <a:gd name="T112" fmla="*/ 972 w 1318"/>
                <a:gd name="T113" fmla="*/ 580 h 758"/>
                <a:gd name="T114" fmla="*/ 1008 w 1318"/>
                <a:gd name="T115" fmla="*/ 595 h 758"/>
                <a:gd name="T116" fmla="*/ 1104 w 1318"/>
                <a:gd name="T117" fmla="*/ 526 h 758"/>
                <a:gd name="T118" fmla="*/ 1143 w 1318"/>
                <a:gd name="T119" fmla="*/ 539 h 758"/>
                <a:gd name="T120" fmla="*/ 1146 w 1318"/>
                <a:gd name="T121" fmla="*/ 488 h 7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8"/>
                <a:gd name="T184" fmla="*/ 0 h 758"/>
                <a:gd name="T185" fmla="*/ 1318 w 1318"/>
                <a:gd name="T186" fmla="*/ 758 h 7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8" h="758">
                  <a:moveTo>
                    <a:pt x="1121" y="479"/>
                  </a:moveTo>
                  <a:lnTo>
                    <a:pt x="1136" y="456"/>
                  </a:lnTo>
                  <a:lnTo>
                    <a:pt x="1160" y="472"/>
                  </a:lnTo>
                  <a:lnTo>
                    <a:pt x="1143" y="496"/>
                  </a:lnTo>
                  <a:lnTo>
                    <a:pt x="1121" y="479"/>
                  </a:lnTo>
                  <a:close/>
                  <a:moveTo>
                    <a:pt x="1151" y="432"/>
                  </a:moveTo>
                  <a:lnTo>
                    <a:pt x="1168" y="409"/>
                  </a:lnTo>
                  <a:lnTo>
                    <a:pt x="1190" y="424"/>
                  </a:lnTo>
                  <a:lnTo>
                    <a:pt x="1175" y="449"/>
                  </a:lnTo>
                  <a:lnTo>
                    <a:pt x="1151" y="432"/>
                  </a:lnTo>
                  <a:close/>
                  <a:moveTo>
                    <a:pt x="1183" y="385"/>
                  </a:moveTo>
                  <a:lnTo>
                    <a:pt x="1199" y="360"/>
                  </a:lnTo>
                  <a:lnTo>
                    <a:pt x="1222" y="377"/>
                  </a:lnTo>
                  <a:lnTo>
                    <a:pt x="1207" y="400"/>
                  </a:lnTo>
                  <a:lnTo>
                    <a:pt x="1183" y="385"/>
                  </a:lnTo>
                  <a:close/>
                  <a:moveTo>
                    <a:pt x="1215" y="338"/>
                  </a:moveTo>
                  <a:lnTo>
                    <a:pt x="1230" y="313"/>
                  </a:lnTo>
                  <a:lnTo>
                    <a:pt x="1254" y="330"/>
                  </a:lnTo>
                  <a:lnTo>
                    <a:pt x="1239" y="353"/>
                  </a:lnTo>
                  <a:lnTo>
                    <a:pt x="1215" y="338"/>
                  </a:lnTo>
                  <a:close/>
                  <a:moveTo>
                    <a:pt x="1247" y="290"/>
                  </a:moveTo>
                  <a:lnTo>
                    <a:pt x="1262" y="266"/>
                  </a:lnTo>
                  <a:lnTo>
                    <a:pt x="1286" y="281"/>
                  </a:lnTo>
                  <a:lnTo>
                    <a:pt x="1269" y="306"/>
                  </a:lnTo>
                  <a:lnTo>
                    <a:pt x="1247" y="290"/>
                  </a:lnTo>
                  <a:close/>
                  <a:moveTo>
                    <a:pt x="1278" y="242"/>
                  </a:moveTo>
                  <a:lnTo>
                    <a:pt x="1292" y="222"/>
                  </a:lnTo>
                  <a:lnTo>
                    <a:pt x="1297" y="242"/>
                  </a:lnTo>
                  <a:lnTo>
                    <a:pt x="1294" y="240"/>
                  </a:lnTo>
                  <a:lnTo>
                    <a:pt x="1307" y="216"/>
                  </a:lnTo>
                  <a:lnTo>
                    <a:pt x="1310" y="217"/>
                  </a:lnTo>
                  <a:lnTo>
                    <a:pt x="1312" y="219"/>
                  </a:lnTo>
                  <a:lnTo>
                    <a:pt x="1315" y="220"/>
                  </a:lnTo>
                  <a:lnTo>
                    <a:pt x="1316" y="223"/>
                  </a:lnTo>
                  <a:lnTo>
                    <a:pt x="1318" y="226"/>
                  </a:lnTo>
                  <a:lnTo>
                    <a:pt x="1318" y="229"/>
                  </a:lnTo>
                  <a:lnTo>
                    <a:pt x="1318" y="233"/>
                  </a:lnTo>
                  <a:lnTo>
                    <a:pt x="1316" y="234"/>
                  </a:lnTo>
                  <a:lnTo>
                    <a:pt x="1315" y="237"/>
                  </a:lnTo>
                  <a:lnTo>
                    <a:pt x="1301" y="258"/>
                  </a:lnTo>
                  <a:lnTo>
                    <a:pt x="1278" y="242"/>
                  </a:lnTo>
                  <a:close/>
                  <a:moveTo>
                    <a:pt x="1268" y="228"/>
                  </a:moveTo>
                  <a:lnTo>
                    <a:pt x="1243" y="216"/>
                  </a:lnTo>
                  <a:lnTo>
                    <a:pt x="1256" y="190"/>
                  </a:lnTo>
                  <a:lnTo>
                    <a:pt x="1281" y="202"/>
                  </a:lnTo>
                  <a:lnTo>
                    <a:pt x="1268" y="228"/>
                  </a:lnTo>
                  <a:close/>
                  <a:moveTo>
                    <a:pt x="1218" y="202"/>
                  </a:moveTo>
                  <a:lnTo>
                    <a:pt x="1212" y="199"/>
                  </a:lnTo>
                  <a:lnTo>
                    <a:pt x="1222" y="201"/>
                  </a:lnTo>
                  <a:lnTo>
                    <a:pt x="1201" y="207"/>
                  </a:lnTo>
                  <a:lnTo>
                    <a:pt x="1193" y="179"/>
                  </a:lnTo>
                  <a:lnTo>
                    <a:pt x="1213" y="173"/>
                  </a:lnTo>
                  <a:lnTo>
                    <a:pt x="1216" y="172"/>
                  </a:lnTo>
                  <a:lnTo>
                    <a:pt x="1219" y="172"/>
                  </a:lnTo>
                  <a:lnTo>
                    <a:pt x="1221" y="173"/>
                  </a:lnTo>
                  <a:lnTo>
                    <a:pt x="1224" y="173"/>
                  </a:lnTo>
                  <a:lnTo>
                    <a:pt x="1230" y="176"/>
                  </a:lnTo>
                  <a:lnTo>
                    <a:pt x="1218" y="202"/>
                  </a:lnTo>
                  <a:close/>
                  <a:moveTo>
                    <a:pt x="1175" y="216"/>
                  </a:moveTo>
                  <a:lnTo>
                    <a:pt x="1148" y="225"/>
                  </a:lnTo>
                  <a:lnTo>
                    <a:pt x="1139" y="197"/>
                  </a:lnTo>
                  <a:lnTo>
                    <a:pt x="1166" y="188"/>
                  </a:lnTo>
                  <a:lnTo>
                    <a:pt x="1175" y="216"/>
                  </a:lnTo>
                  <a:close/>
                  <a:moveTo>
                    <a:pt x="1121" y="234"/>
                  </a:moveTo>
                  <a:lnTo>
                    <a:pt x="1093" y="243"/>
                  </a:lnTo>
                  <a:lnTo>
                    <a:pt x="1084" y="216"/>
                  </a:lnTo>
                  <a:lnTo>
                    <a:pt x="1111" y="207"/>
                  </a:lnTo>
                  <a:lnTo>
                    <a:pt x="1121" y="234"/>
                  </a:lnTo>
                  <a:close/>
                  <a:moveTo>
                    <a:pt x="1061" y="243"/>
                  </a:moveTo>
                  <a:lnTo>
                    <a:pt x="1032" y="243"/>
                  </a:lnTo>
                  <a:lnTo>
                    <a:pt x="1032" y="216"/>
                  </a:lnTo>
                  <a:lnTo>
                    <a:pt x="1061" y="216"/>
                  </a:lnTo>
                  <a:lnTo>
                    <a:pt x="1061" y="243"/>
                  </a:lnTo>
                  <a:close/>
                  <a:moveTo>
                    <a:pt x="1004" y="243"/>
                  </a:moveTo>
                  <a:lnTo>
                    <a:pt x="975" y="243"/>
                  </a:lnTo>
                  <a:lnTo>
                    <a:pt x="975" y="216"/>
                  </a:lnTo>
                  <a:lnTo>
                    <a:pt x="1004" y="216"/>
                  </a:lnTo>
                  <a:lnTo>
                    <a:pt x="1004" y="243"/>
                  </a:lnTo>
                  <a:close/>
                  <a:moveTo>
                    <a:pt x="947" y="243"/>
                  </a:moveTo>
                  <a:lnTo>
                    <a:pt x="919" y="243"/>
                  </a:lnTo>
                  <a:lnTo>
                    <a:pt x="919" y="216"/>
                  </a:lnTo>
                  <a:lnTo>
                    <a:pt x="947" y="216"/>
                  </a:lnTo>
                  <a:lnTo>
                    <a:pt x="947" y="243"/>
                  </a:lnTo>
                  <a:close/>
                  <a:moveTo>
                    <a:pt x="890" y="243"/>
                  </a:moveTo>
                  <a:lnTo>
                    <a:pt x="875" y="243"/>
                  </a:lnTo>
                  <a:lnTo>
                    <a:pt x="861" y="243"/>
                  </a:lnTo>
                  <a:lnTo>
                    <a:pt x="861" y="216"/>
                  </a:lnTo>
                  <a:lnTo>
                    <a:pt x="875" y="216"/>
                  </a:lnTo>
                  <a:lnTo>
                    <a:pt x="890" y="216"/>
                  </a:lnTo>
                  <a:lnTo>
                    <a:pt x="890" y="243"/>
                  </a:lnTo>
                  <a:close/>
                  <a:moveTo>
                    <a:pt x="834" y="243"/>
                  </a:moveTo>
                  <a:lnTo>
                    <a:pt x="830" y="243"/>
                  </a:lnTo>
                  <a:lnTo>
                    <a:pt x="827" y="243"/>
                  </a:lnTo>
                  <a:lnTo>
                    <a:pt x="824" y="242"/>
                  </a:lnTo>
                  <a:lnTo>
                    <a:pt x="821" y="240"/>
                  </a:lnTo>
                  <a:lnTo>
                    <a:pt x="820" y="239"/>
                  </a:lnTo>
                  <a:lnTo>
                    <a:pt x="803" y="217"/>
                  </a:lnTo>
                  <a:lnTo>
                    <a:pt x="826" y="201"/>
                  </a:lnTo>
                  <a:lnTo>
                    <a:pt x="843" y="220"/>
                  </a:lnTo>
                  <a:lnTo>
                    <a:pt x="830" y="216"/>
                  </a:lnTo>
                  <a:lnTo>
                    <a:pt x="834" y="216"/>
                  </a:lnTo>
                  <a:lnTo>
                    <a:pt x="834" y="243"/>
                  </a:lnTo>
                  <a:close/>
                  <a:moveTo>
                    <a:pt x="786" y="194"/>
                  </a:moveTo>
                  <a:lnTo>
                    <a:pt x="770" y="172"/>
                  </a:lnTo>
                  <a:lnTo>
                    <a:pt x="793" y="155"/>
                  </a:lnTo>
                  <a:lnTo>
                    <a:pt x="809" y="178"/>
                  </a:lnTo>
                  <a:lnTo>
                    <a:pt x="786" y="194"/>
                  </a:lnTo>
                  <a:close/>
                  <a:moveTo>
                    <a:pt x="753" y="149"/>
                  </a:moveTo>
                  <a:lnTo>
                    <a:pt x="735" y="126"/>
                  </a:lnTo>
                  <a:lnTo>
                    <a:pt x="758" y="109"/>
                  </a:lnTo>
                  <a:lnTo>
                    <a:pt x="776" y="132"/>
                  </a:lnTo>
                  <a:lnTo>
                    <a:pt x="753" y="149"/>
                  </a:lnTo>
                  <a:close/>
                  <a:moveTo>
                    <a:pt x="718" y="103"/>
                  </a:moveTo>
                  <a:lnTo>
                    <a:pt x="701" y="80"/>
                  </a:lnTo>
                  <a:lnTo>
                    <a:pt x="724" y="64"/>
                  </a:lnTo>
                  <a:lnTo>
                    <a:pt x="741" y="86"/>
                  </a:lnTo>
                  <a:lnTo>
                    <a:pt x="718" y="103"/>
                  </a:lnTo>
                  <a:close/>
                  <a:moveTo>
                    <a:pt x="691" y="71"/>
                  </a:moveTo>
                  <a:lnTo>
                    <a:pt x="662" y="71"/>
                  </a:lnTo>
                  <a:lnTo>
                    <a:pt x="662" y="44"/>
                  </a:lnTo>
                  <a:lnTo>
                    <a:pt x="691" y="44"/>
                  </a:lnTo>
                  <a:lnTo>
                    <a:pt x="691" y="71"/>
                  </a:lnTo>
                  <a:close/>
                  <a:moveTo>
                    <a:pt x="635" y="71"/>
                  </a:moveTo>
                  <a:lnTo>
                    <a:pt x="616" y="71"/>
                  </a:lnTo>
                  <a:lnTo>
                    <a:pt x="606" y="71"/>
                  </a:lnTo>
                  <a:lnTo>
                    <a:pt x="606" y="44"/>
                  </a:lnTo>
                  <a:lnTo>
                    <a:pt x="616" y="44"/>
                  </a:lnTo>
                  <a:lnTo>
                    <a:pt x="635" y="44"/>
                  </a:lnTo>
                  <a:lnTo>
                    <a:pt x="635" y="71"/>
                  </a:lnTo>
                  <a:close/>
                  <a:moveTo>
                    <a:pt x="577" y="71"/>
                  </a:moveTo>
                  <a:lnTo>
                    <a:pt x="548" y="71"/>
                  </a:lnTo>
                  <a:lnTo>
                    <a:pt x="548" y="44"/>
                  </a:lnTo>
                  <a:lnTo>
                    <a:pt x="577" y="44"/>
                  </a:lnTo>
                  <a:lnTo>
                    <a:pt x="577" y="71"/>
                  </a:lnTo>
                  <a:close/>
                  <a:moveTo>
                    <a:pt x="545" y="68"/>
                  </a:moveTo>
                  <a:lnTo>
                    <a:pt x="545" y="95"/>
                  </a:lnTo>
                  <a:lnTo>
                    <a:pt x="516" y="95"/>
                  </a:lnTo>
                  <a:lnTo>
                    <a:pt x="516" y="68"/>
                  </a:lnTo>
                  <a:lnTo>
                    <a:pt x="545" y="68"/>
                  </a:lnTo>
                  <a:close/>
                  <a:moveTo>
                    <a:pt x="502" y="103"/>
                  </a:moveTo>
                  <a:lnTo>
                    <a:pt x="477" y="89"/>
                  </a:lnTo>
                  <a:lnTo>
                    <a:pt x="489" y="64"/>
                  </a:lnTo>
                  <a:lnTo>
                    <a:pt x="515" y="77"/>
                  </a:lnTo>
                  <a:lnTo>
                    <a:pt x="502" y="103"/>
                  </a:lnTo>
                  <a:close/>
                  <a:moveTo>
                    <a:pt x="451" y="77"/>
                  </a:moveTo>
                  <a:lnTo>
                    <a:pt x="439" y="70"/>
                  </a:lnTo>
                  <a:lnTo>
                    <a:pt x="451" y="70"/>
                  </a:lnTo>
                  <a:lnTo>
                    <a:pt x="439" y="76"/>
                  </a:lnTo>
                  <a:lnTo>
                    <a:pt x="427" y="51"/>
                  </a:lnTo>
                  <a:lnTo>
                    <a:pt x="439" y="45"/>
                  </a:lnTo>
                  <a:lnTo>
                    <a:pt x="442" y="44"/>
                  </a:lnTo>
                  <a:lnTo>
                    <a:pt x="445" y="44"/>
                  </a:lnTo>
                  <a:lnTo>
                    <a:pt x="448" y="44"/>
                  </a:lnTo>
                  <a:lnTo>
                    <a:pt x="451" y="45"/>
                  </a:lnTo>
                  <a:lnTo>
                    <a:pt x="465" y="51"/>
                  </a:lnTo>
                  <a:lnTo>
                    <a:pt x="451" y="77"/>
                  </a:lnTo>
                  <a:close/>
                  <a:moveTo>
                    <a:pt x="413" y="89"/>
                  </a:moveTo>
                  <a:lnTo>
                    <a:pt x="387" y="102"/>
                  </a:lnTo>
                  <a:lnTo>
                    <a:pt x="375" y="76"/>
                  </a:lnTo>
                  <a:lnTo>
                    <a:pt x="401" y="64"/>
                  </a:lnTo>
                  <a:lnTo>
                    <a:pt x="413" y="89"/>
                  </a:lnTo>
                  <a:close/>
                  <a:moveTo>
                    <a:pt x="351" y="114"/>
                  </a:moveTo>
                  <a:lnTo>
                    <a:pt x="325" y="105"/>
                  </a:lnTo>
                  <a:lnTo>
                    <a:pt x="332" y="77"/>
                  </a:lnTo>
                  <a:lnTo>
                    <a:pt x="360" y="86"/>
                  </a:lnTo>
                  <a:lnTo>
                    <a:pt x="351" y="114"/>
                  </a:lnTo>
                  <a:close/>
                  <a:moveTo>
                    <a:pt x="298" y="95"/>
                  </a:moveTo>
                  <a:lnTo>
                    <a:pt x="270" y="86"/>
                  </a:lnTo>
                  <a:lnTo>
                    <a:pt x="279" y="59"/>
                  </a:lnTo>
                  <a:lnTo>
                    <a:pt x="307" y="68"/>
                  </a:lnTo>
                  <a:lnTo>
                    <a:pt x="298" y="95"/>
                  </a:lnTo>
                  <a:close/>
                  <a:moveTo>
                    <a:pt x="243" y="77"/>
                  </a:moveTo>
                  <a:lnTo>
                    <a:pt x="225" y="71"/>
                  </a:lnTo>
                  <a:lnTo>
                    <a:pt x="222" y="70"/>
                  </a:lnTo>
                  <a:lnTo>
                    <a:pt x="219" y="67"/>
                  </a:lnTo>
                  <a:lnTo>
                    <a:pt x="217" y="64"/>
                  </a:lnTo>
                  <a:lnTo>
                    <a:pt x="216" y="60"/>
                  </a:lnTo>
                  <a:lnTo>
                    <a:pt x="216" y="57"/>
                  </a:lnTo>
                  <a:lnTo>
                    <a:pt x="216" y="53"/>
                  </a:lnTo>
                  <a:lnTo>
                    <a:pt x="217" y="50"/>
                  </a:lnTo>
                  <a:lnTo>
                    <a:pt x="220" y="47"/>
                  </a:lnTo>
                  <a:lnTo>
                    <a:pt x="226" y="41"/>
                  </a:lnTo>
                  <a:lnTo>
                    <a:pt x="246" y="60"/>
                  </a:lnTo>
                  <a:lnTo>
                    <a:pt x="240" y="68"/>
                  </a:lnTo>
                  <a:lnTo>
                    <a:pt x="234" y="44"/>
                  </a:lnTo>
                  <a:lnTo>
                    <a:pt x="252" y="50"/>
                  </a:lnTo>
                  <a:lnTo>
                    <a:pt x="243" y="77"/>
                  </a:lnTo>
                  <a:close/>
                  <a:moveTo>
                    <a:pt x="246" y="21"/>
                  </a:moveTo>
                  <a:lnTo>
                    <a:pt x="263" y="4"/>
                  </a:lnTo>
                  <a:lnTo>
                    <a:pt x="273" y="28"/>
                  </a:lnTo>
                  <a:lnTo>
                    <a:pt x="267" y="28"/>
                  </a:lnTo>
                  <a:lnTo>
                    <a:pt x="267" y="0"/>
                  </a:lnTo>
                  <a:lnTo>
                    <a:pt x="273" y="0"/>
                  </a:lnTo>
                  <a:lnTo>
                    <a:pt x="276" y="1"/>
                  </a:lnTo>
                  <a:lnTo>
                    <a:pt x="281" y="3"/>
                  </a:lnTo>
                  <a:lnTo>
                    <a:pt x="284" y="6"/>
                  </a:lnTo>
                  <a:lnTo>
                    <a:pt x="285" y="9"/>
                  </a:lnTo>
                  <a:lnTo>
                    <a:pt x="287" y="13"/>
                  </a:lnTo>
                  <a:lnTo>
                    <a:pt x="287" y="18"/>
                  </a:lnTo>
                  <a:lnTo>
                    <a:pt x="285" y="21"/>
                  </a:lnTo>
                  <a:lnTo>
                    <a:pt x="282" y="24"/>
                  </a:lnTo>
                  <a:lnTo>
                    <a:pt x="267" y="41"/>
                  </a:lnTo>
                  <a:lnTo>
                    <a:pt x="246" y="21"/>
                  </a:lnTo>
                  <a:close/>
                  <a:moveTo>
                    <a:pt x="238" y="28"/>
                  </a:moveTo>
                  <a:lnTo>
                    <a:pt x="229" y="28"/>
                  </a:lnTo>
                  <a:lnTo>
                    <a:pt x="235" y="27"/>
                  </a:lnTo>
                  <a:lnTo>
                    <a:pt x="219" y="36"/>
                  </a:lnTo>
                  <a:lnTo>
                    <a:pt x="205" y="10"/>
                  </a:lnTo>
                  <a:lnTo>
                    <a:pt x="223" y="1"/>
                  </a:lnTo>
                  <a:lnTo>
                    <a:pt x="226" y="1"/>
                  </a:lnTo>
                  <a:lnTo>
                    <a:pt x="229" y="0"/>
                  </a:lnTo>
                  <a:lnTo>
                    <a:pt x="238" y="0"/>
                  </a:lnTo>
                  <a:lnTo>
                    <a:pt x="238" y="28"/>
                  </a:lnTo>
                  <a:close/>
                  <a:moveTo>
                    <a:pt x="193" y="48"/>
                  </a:moveTo>
                  <a:lnTo>
                    <a:pt x="167" y="62"/>
                  </a:lnTo>
                  <a:lnTo>
                    <a:pt x="155" y="36"/>
                  </a:lnTo>
                  <a:lnTo>
                    <a:pt x="181" y="24"/>
                  </a:lnTo>
                  <a:lnTo>
                    <a:pt x="193" y="48"/>
                  </a:lnTo>
                  <a:close/>
                  <a:moveTo>
                    <a:pt x="135" y="71"/>
                  </a:moveTo>
                  <a:lnTo>
                    <a:pt x="106" y="71"/>
                  </a:lnTo>
                  <a:lnTo>
                    <a:pt x="106" y="44"/>
                  </a:lnTo>
                  <a:lnTo>
                    <a:pt x="135" y="44"/>
                  </a:lnTo>
                  <a:lnTo>
                    <a:pt x="135" y="71"/>
                  </a:lnTo>
                  <a:close/>
                  <a:moveTo>
                    <a:pt x="77" y="71"/>
                  </a:moveTo>
                  <a:lnTo>
                    <a:pt x="58" y="71"/>
                  </a:lnTo>
                  <a:lnTo>
                    <a:pt x="48" y="71"/>
                  </a:lnTo>
                  <a:lnTo>
                    <a:pt x="48" y="44"/>
                  </a:lnTo>
                  <a:lnTo>
                    <a:pt x="58" y="44"/>
                  </a:lnTo>
                  <a:lnTo>
                    <a:pt x="77" y="44"/>
                  </a:lnTo>
                  <a:lnTo>
                    <a:pt x="77" y="71"/>
                  </a:lnTo>
                  <a:close/>
                  <a:moveTo>
                    <a:pt x="21" y="71"/>
                  </a:moveTo>
                  <a:lnTo>
                    <a:pt x="15" y="71"/>
                  </a:lnTo>
                  <a:lnTo>
                    <a:pt x="24" y="47"/>
                  </a:lnTo>
                  <a:lnTo>
                    <a:pt x="41" y="64"/>
                  </a:lnTo>
                  <a:lnTo>
                    <a:pt x="21" y="83"/>
                  </a:lnTo>
                  <a:lnTo>
                    <a:pt x="4" y="68"/>
                  </a:lnTo>
                  <a:lnTo>
                    <a:pt x="1" y="64"/>
                  </a:lnTo>
                  <a:lnTo>
                    <a:pt x="1" y="60"/>
                  </a:lnTo>
                  <a:lnTo>
                    <a:pt x="0" y="56"/>
                  </a:lnTo>
                  <a:lnTo>
                    <a:pt x="1" y="51"/>
                  </a:lnTo>
                  <a:lnTo>
                    <a:pt x="4" y="48"/>
                  </a:lnTo>
                  <a:lnTo>
                    <a:pt x="7" y="45"/>
                  </a:lnTo>
                  <a:lnTo>
                    <a:pt x="11" y="44"/>
                  </a:lnTo>
                  <a:lnTo>
                    <a:pt x="15" y="44"/>
                  </a:lnTo>
                  <a:lnTo>
                    <a:pt x="21" y="44"/>
                  </a:lnTo>
                  <a:lnTo>
                    <a:pt x="21" y="71"/>
                  </a:lnTo>
                  <a:close/>
                  <a:moveTo>
                    <a:pt x="61" y="83"/>
                  </a:moveTo>
                  <a:lnTo>
                    <a:pt x="80" y="103"/>
                  </a:lnTo>
                  <a:lnTo>
                    <a:pt x="61" y="124"/>
                  </a:lnTo>
                  <a:lnTo>
                    <a:pt x="41" y="103"/>
                  </a:lnTo>
                  <a:lnTo>
                    <a:pt x="61" y="83"/>
                  </a:lnTo>
                  <a:close/>
                  <a:moveTo>
                    <a:pt x="102" y="124"/>
                  </a:moveTo>
                  <a:lnTo>
                    <a:pt x="111" y="134"/>
                  </a:lnTo>
                  <a:lnTo>
                    <a:pt x="112" y="135"/>
                  </a:lnTo>
                  <a:lnTo>
                    <a:pt x="114" y="138"/>
                  </a:lnTo>
                  <a:lnTo>
                    <a:pt x="114" y="141"/>
                  </a:lnTo>
                  <a:lnTo>
                    <a:pt x="115" y="144"/>
                  </a:lnTo>
                  <a:lnTo>
                    <a:pt x="115" y="158"/>
                  </a:lnTo>
                  <a:lnTo>
                    <a:pt x="86" y="158"/>
                  </a:lnTo>
                  <a:lnTo>
                    <a:pt x="86" y="144"/>
                  </a:lnTo>
                  <a:lnTo>
                    <a:pt x="91" y="153"/>
                  </a:lnTo>
                  <a:lnTo>
                    <a:pt x="80" y="144"/>
                  </a:lnTo>
                  <a:lnTo>
                    <a:pt x="102" y="124"/>
                  </a:lnTo>
                  <a:close/>
                  <a:moveTo>
                    <a:pt x="115" y="187"/>
                  </a:moveTo>
                  <a:lnTo>
                    <a:pt x="115" y="216"/>
                  </a:lnTo>
                  <a:lnTo>
                    <a:pt x="86" y="216"/>
                  </a:lnTo>
                  <a:lnTo>
                    <a:pt x="86" y="187"/>
                  </a:lnTo>
                  <a:lnTo>
                    <a:pt x="115" y="187"/>
                  </a:lnTo>
                  <a:close/>
                  <a:moveTo>
                    <a:pt x="120" y="236"/>
                  </a:moveTo>
                  <a:lnTo>
                    <a:pt x="132" y="261"/>
                  </a:lnTo>
                  <a:lnTo>
                    <a:pt x="108" y="275"/>
                  </a:lnTo>
                  <a:lnTo>
                    <a:pt x="94" y="249"/>
                  </a:lnTo>
                  <a:lnTo>
                    <a:pt x="120" y="236"/>
                  </a:lnTo>
                  <a:close/>
                  <a:moveTo>
                    <a:pt x="146" y="287"/>
                  </a:moveTo>
                  <a:lnTo>
                    <a:pt x="156" y="309"/>
                  </a:lnTo>
                  <a:lnTo>
                    <a:pt x="158" y="312"/>
                  </a:lnTo>
                  <a:lnTo>
                    <a:pt x="158" y="316"/>
                  </a:lnTo>
                  <a:lnTo>
                    <a:pt x="158" y="319"/>
                  </a:lnTo>
                  <a:lnTo>
                    <a:pt x="129" y="319"/>
                  </a:lnTo>
                  <a:lnTo>
                    <a:pt x="129" y="316"/>
                  </a:lnTo>
                  <a:lnTo>
                    <a:pt x="130" y="322"/>
                  </a:lnTo>
                  <a:lnTo>
                    <a:pt x="120" y="299"/>
                  </a:lnTo>
                  <a:lnTo>
                    <a:pt x="146" y="287"/>
                  </a:lnTo>
                  <a:close/>
                  <a:moveTo>
                    <a:pt x="158" y="348"/>
                  </a:moveTo>
                  <a:lnTo>
                    <a:pt x="158" y="377"/>
                  </a:lnTo>
                  <a:lnTo>
                    <a:pt x="129" y="377"/>
                  </a:lnTo>
                  <a:lnTo>
                    <a:pt x="129" y="348"/>
                  </a:lnTo>
                  <a:lnTo>
                    <a:pt x="158" y="348"/>
                  </a:lnTo>
                  <a:close/>
                  <a:moveTo>
                    <a:pt x="158" y="405"/>
                  </a:moveTo>
                  <a:lnTo>
                    <a:pt x="158" y="433"/>
                  </a:lnTo>
                  <a:lnTo>
                    <a:pt x="129" y="433"/>
                  </a:lnTo>
                  <a:lnTo>
                    <a:pt x="129" y="405"/>
                  </a:lnTo>
                  <a:lnTo>
                    <a:pt x="158" y="405"/>
                  </a:lnTo>
                  <a:close/>
                  <a:moveTo>
                    <a:pt x="161" y="430"/>
                  </a:moveTo>
                  <a:lnTo>
                    <a:pt x="187" y="430"/>
                  </a:lnTo>
                  <a:lnTo>
                    <a:pt x="190" y="430"/>
                  </a:lnTo>
                  <a:lnTo>
                    <a:pt x="190" y="459"/>
                  </a:lnTo>
                  <a:lnTo>
                    <a:pt x="187" y="459"/>
                  </a:lnTo>
                  <a:lnTo>
                    <a:pt x="161" y="459"/>
                  </a:lnTo>
                  <a:lnTo>
                    <a:pt x="161" y="430"/>
                  </a:lnTo>
                  <a:close/>
                  <a:moveTo>
                    <a:pt x="219" y="430"/>
                  </a:moveTo>
                  <a:lnTo>
                    <a:pt x="246" y="430"/>
                  </a:lnTo>
                  <a:lnTo>
                    <a:pt x="246" y="459"/>
                  </a:lnTo>
                  <a:lnTo>
                    <a:pt x="219" y="459"/>
                  </a:lnTo>
                  <a:lnTo>
                    <a:pt x="219" y="430"/>
                  </a:lnTo>
                  <a:close/>
                  <a:moveTo>
                    <a:pt x="284" y="437"/>
                  </a:moveTo>
                  <a:lnTo>
                    <a:pt x="305" y="456"/>
                  </a:lnTo>
                  <a:lnTo>
                    <a:pt x="284" y="476"/>
                  </a:lnTo>
                  <a:lnTo>
                    <a:pt x="264" y="456"/>
                  </a:lnTo>
                  <a:lnTo>
                    <a:pt x="284" y="437"/>
                  </a:lnTo>
                  <a:close/>
                  <a:moveTo>
                    <a:pt x="325" y="476"/>
                  </a:moveTo>
                  <a:lnTo>
                    <a:pt x="325" y="478"/>
                  </a:lnTo>
                  <a:lnTo>
                    <a:pt x="320" y="475"/>
                  </a:lnTo>
                  <a:lnTo>
                    <a:pt x="346" y="482"/>
                  </a:lnTo>
                  <a:lnTo>
                    <a:pt x="337" y="510"/>
                  </a:lnTo>
                  <a:lnTo>
                    <a:pt x="311" y="502"/>
                  </a:lnTo>
                  <a:lnTo>
                    <a:pt x="308" y="500"/>
                  </a:lnTo>
                  <a:lnTo>
                    <a:pt x="305" y="497"/>
                  </a:lnTo>
                  <a:lnTo>
                    <a:pt x="325" y="476"/>
                  </a:lnTo>
                  <a:close/>
                  <a:moveTo>
                    <a:pt x="373" y="491"/>
                  </a:moveTo>
                  <a:lnTo>
                    <a:pt x="399" y="500"/>
                  </a:lnTo>
                  <a:lnTo>
                    <a:pt x="390" y="528"/>
                  </a:lnTo>
                  <a:lnTo>
                    <a:pt x="364" y="519"/>
                  </a:lnTo>
                  <a:lnTo>
                    <a:pt x="373" y="491"/>
                  </a:lnTo>
                  <a:close/>
                  <a:moveTo>
                    <a:pt x="427" y="510"/>
                  </a:moveTo>
                  <a:lnTo>
                    <a:pt x="449" y="517"/>
                  </a:lnTo>
                  <a:lnTo>
                    <a:pt x="452" y="519"/>
                  </a:lnTo>
                  <a:lnTo>
                    <a:pt x="454" y="520"/>
                  </a:lnTo>
                  <a:lnTo>
                    <a:pt x="458" y="525"/>
                  </a:lnTo>
                  <a:lnTo>
                    <a:pt x="439" y="545"/>
                  </a:lnTo>
                  <a:lnTo>
                    <a:pt x="434" y="542"/>
                  </a:lnTo>
                  <a:lnTo>
                    <a:pt x="440" y="545"/>
                  </a:lnTo>
                  <a:lnTo>
                    <a:pt x="417" y="537"/>
                  </a:lnTo>
                  <a:lnTo>
                    <a:pt x="427" y="510"/>
                  </a:lnTo>
                  <a:close/>
                  <a:moveTo>
                    <a:pt x="478" y="545"/>
                  </a:moveTo>
                  <a:lnTo>
                    <a:pt x="498" y="564"/>
                  </a:lnTo>
                  <a:lnTo>
                    <a:pt x="499" y="566"/>
                  </a:lnTo>
                  <a:lnTo>
                    <a:pt x="501" y="569"/>
                  </a:lnTo>
                  <a:lnTo>
                    <a:pt x="501" y="570"/>
                  </a:lnTo>
                  <a:lnTo>
                    <a:pt x="474" y="580"/>
                  </a:lnTo>
                  <a:lnTo>
                    <a:pt x="474" y="578"/>
                  </a:lnTo>
                  <a:lnTo>
                    <a:pt x="477" y="584"/>
                  </a:lnTo>
                  <a:lnTo>
                    <a:pt x="458" y="564"/>
                  </a:lnTo>
                  <a:lnTo>
                    <a:pt x="478" y="545"/>
                  </a:lnTo>
                  <a:close/>
                  <a:moveTo>
                    <a:pt x="510" y="598"/>
                  </a:moveTo>
                  <a:lnTo>
                    <a:pt x="519" y="625"/>
                  </a:lnTo>
                  <a:lnTo>
                    <a:pt x="492" y="634"/>
                  </a:lnTo>
                  <a:lnTo>
                    <a:pt x="483" y="607"/>
                  </a:lnTo>
                  <a:lnTo>
                    <a:pt x="510" y="598"/>
                  </a:lnTo>
                  <a:close/>
                  <a:moveTo>
                    <a:pt x="528" y="653"/>
                  </a:moveTo>
                  <a:lnTo>
                    <a:pt x="537" y="679"/>
                  </a:lnTo>
                  <a:lnTo>
                    <a:pt x="510" y="688"/>
                  </a:lnTo>
                  <a:lnTo>
                    <a:pt x="501" y="660"/>
                  </a:lnTo>
                  <a:lnTo>
                    <a:pt x="528" y="653"/>
                  </a:lnTo>
                  <a:close/>
                  <a:moveTo>
                    <a:pt x="547" y="698"/>
                  </a:moveTo>
                  <a:lnTo>
                    <a:pt x="566" y="718"/>
                  </a:lnTo>
                  <a:lnTo>
                    <a:pt x="547" y="739"/>
                  </a:lnTo>
                  <a:lnTo>
                    <a:pt x="525" y="718"/>
                  </a:lnTo>
                  <a:lnTo>
                    <a:pt x="547" y="698"/>
                  </a:lnTo>
                  <a:close/>
                  <a:moveTo>
                    <a:pt x="572" y="730"/>
                  </a:moveTo>
                  <a:lnTo>
                    <a:pt x="600" y="721"/>
                  </a:lnTo>
                  <a:lnTo>
                    <a:pt x="609" y="749"/>
                  </a:lnTo>
                  <a:lnTo>
                    <a:pt x="581" y="758"/>
                  </a:lnTo>
                  <a:lnTo>
                    <a:pt x="572" y="730"/>
                  </a:lnTo>
                  <a:close/>
                  <a:moveTo>
                    <a:pt x="627" y="714"/>
                  </a:moveTo>
                  <a:lnTo>
                    <a:pt x="654" y="704"/>
                  </a:lnTo>
                  <a:lnTo>
                    <a:pt x="663" y="730"/>
                  </a:lnTo>
                  <a:lnTo>
                    <a:pt x="636" y="739"/>
                  </a:lnTo>
                  <a:lnTo>
                    <a:pt x="627" y="714"/>
                  </a:lnTo>
                  <a:close/>
                  <a:moveTo>
                    <a:pt x="682" y="695"/>
                  </a:moveTo>
                  <a:lnTo>
                    <a:pt x="697" y="689"/>
                  </a:lnTo>
                  <a:lnTo>
                    <a:pt x="707" y="686"/>
                  </a:lnTo>
                  <a:lnTo>
                    <a:pt x="718" y="712"/>
                  </a:lnTo>
                  <a:lnTo>
                    <a:pt x="706" y="717"/>
                  </a:lnTo>
                  <a:lnTo>
                    <a:pt x="689" y="721"/>
                  </a:lnTo>
                  <a:lnTo>
                    <a:pt x="682" y="695"/>
                  </a:lnTo>
                  <a:close/>
                  <a:moveTo>
                    <a:pt x="733" y="676"/>
                  </a:moveTo>
                  <a:lnTo>
                    <a:pt x="759" y="665"/>
                  </a:lnTo>
                  <a:lnTo>
                    <a:pt x="770" y="691"/>
                  </a:lnTo>
                  <a:lnTo>
                    <a:pt x="744" y="701"/>
                  </a:lnTo>
                  <a:lnTo>
                    <a:pt x="733" y="676"/>
                  </a:lnTo>
                  <a:close/>
                  <a:moveTo>
                    <a:pt x="786" y="654"/>
                  </a:moveTo>
                  <a:lnTo>
                    <a:pt x="812" y="644"/>
                  </a:lnTo>
                  <a:lnTo>
                    <a:pt x="823" y="669"/>
                  </a:lnTo>
                  <a:lnTo>
                    <a:pt x="797" y="680"/>
                  </a:lnTo>
                  <a:lnTo>
                    <a:pt x="786" y="654"/>
                  </a:lnTo>
                  <a:close/>
                  <a:moveTo>
                    <a:pt x="840" y="633"/>
                  </a:moveTo>
                  <a:lnTo>
                    <a:pt x="865" y="622"/>
                  </a:lnTo>
                  <a:lnTo>
                    <a:pt x="876" y="648"/>
                  </a:lnTo>
                  <a:lnTo>
                    <a:pt x="850" y="659"/>
                  </a:lnTo>
                  <a:lnTo>
                    <a:pt x="840" y="633"/>
                  </a:lnTo>
                  <a:close/>
                  <a:moveTo>
                    <a:pt x="893" y="612"/>
                  </a:moveTo>
                  <a:lnTo>
                    <a:pt x="919" y="601"/>
                  </a:lnTo>
                  <a:lnTo>
                    <a:pt x="929" y="627"/>
                  </a:lnTo>
                  <a:lnTo>
                    <a:pt x="902" y="637"/>
                  </a:lnTo>
                  <a:lnTo>
                    <a:pt x="893" y="612"/>
                  </a:lnTo>
                  <a:close/>
                  <a:moveTo>
                    <a:pt x="944" y="590"/>
                  </a:moveTo>
                  <a:lnTo>
                    <a:pt x="972" y="580"/>
                  </a:lnTo>
                  <a:lnTo>
                    <a:pt x="982" y="606"/>
                  </a:lnTo>
                  <a:lnTo>
                    <a:pt x="955" y="616"/>
                  </a:lnTo>
                  <a:lnTo>
                    <a:pt x="944" y="590"/>
                  </a:lnTo>
                  <a:close/>
                  <a:moveTo>
                    <a:pt x="998" y="569"/>
                  </a:moveTo>
                  <a:lnTo>
                    <a:pt x="1025" y="558"/>
                  </a:lnTo>
                  <a:lnTo>
                    <a:pt x="1035" y="584"/>
                  </a:lnTo>
                  <a:lnTo>
                    <a:pt x="1008" y="595"/>
                  </a:lnTo>
                  <a:lnTo>
                    <a:pt x="998" y="569"/>
                  </a:lnTo>
                  <a:close/>
                  <a:moveTo>
                    <a:pt x="1051" y="548"/>
                  </a:moveTo>
                  <a:lnTo>
                    <a:pt x="1076" y="537"/>
                  </a:lnTo>
                  <a:lnTo>
                    <a:pt x="1087" y="564"/>
                  </a:lnTo>
                  <a:lnTo>
                    <a:pt x="1061" y="575"/>
                  </a:lnTo>
                  <a:lnTo>
                    <a:pt x="1051" y="548"/>
                  </a:lnTo>
                  <a:close/>
                  <a:moveTo>
                    <a:pt x="1104" y="526"/>
                  </a:moveTo>
                  <a:lnTo>
                    <a:pt x="1127" y="517"/>
                  </a:lnTo>
                  <a:lnTo>
                    <a:pt x="1117" y="531"/>
                  </a:lnTo>
                  <a:lnTo>
                    <a:pt x="1117" y="526"/>
                  </a:lnTo>
                  <a:lnTo>
                    <a:pt x="1146" y="526"/>
                  </a:lnTo>
                  <a:lnTo>
                    <a:pt x="1146" y="531"/>
                  </a:lnTo>
                  <a:lnTo>
                    <a:pt x="1145" y="535"/>
                  </a:lnTo>
                  <a:lnTo>
                    <a:pt x="1143" y="539"/>
                  </a:lnTo>
                  <a:lnTo>
                    <a:pt x="1140" y="542"/>
                  </a:lnTo>
                  <a:lnTo>
                    <a:pt x="1137" y="545"/>
                  </a:lnTo>
                  <a:lnTo>
                    <a:pt x="1114" y="554"/>
                  </a:lnTo>
                  <a:lnTo>
                    <a:pt x="1104" y="526"/>
                  </a:lnTo>
                  <a:close/>
                  <a:moveTo>
                    <a:pt x="1117" y="499"/>
                  </a:moveTo>
                  <a:lnTo>
                    <a:pt x="1117" y="488"/>
                  </a:lnTo>
                  <a:lnTo>
                    <a:pt x="1146" y="488"/>
                  </a:lnTo>
                  <a:lnTo>
                    <a:pt x="1146" y="499"/>
                  </a:lnTo>
                  <a:lnTo>
                    <a:pt x="1117" y="499"/>
                  </a:lnTo>
                  <a:close/>
                </a:path>
              </a:pathLst>
            </a:custGeom>
            <a:solidFill>
              <a:srgbClr val="FF0000"/>
            </a:solidFill>
            <a:ln w="3175">
              <a:solidFill>
                <a:srgbClr val="FF0000"/>
              </a:solidFill>
              <a:round/>
              <a:headEnd/>
              <a:tailEnd/>
            </a:ln>
          </p:spPr>
          <p:txBody>
            <a:bodyPr/>
            <a:lstStyle/>
            <a:p>
              <a:endParaRPr lang="en-US" dirty="0"/>
            </a:p>
          </p:txBody>
        </p:sp>
        <p:sp>
          <p:nvSpPr>
            <p:cNvPr id="22" name="Freeform 40"/>
            <p:cNvSpPr>
              <a:spLocks noEditPoints="1"/>
            </p:cNvSpPr>
            <p:nvPr/>
          </p:nvSpPr>
          <p:spPr bwMode="auto">
            <a:xfrm>
              <a:off x="4027" y="2609"/>
              <a:ext cx="132" cy="221"/>
            </a:xfrm>
            <a:custGeom>
              <a:avLst/>
              <a:gdLst>
                <a:gd name="T0" fmla="*/ 112 w 132"/>
                <a:gd name="T1" fmla="*/ 11 h 221"/>
                <a:gd name="T2" fmla="*/ 74 w 132"/>
                <a:gd name="T3" fmla="*/ 107 h 221"/>
                <a:gd name="T4" fmla="*/ 48 w 132"/>
                <a:gd name="T5" fmla="*/ 96 h 221"/>
                <a:gd name="T6" fmla="*/ 86 w 132"/>
                <a:gd name="T7" fmla="*/ 0 h 221"/>
                <a:gd name="T8" fmla="*/ 112 w 132"/>
                <a:gd name="T9" fmla="*/ 11 h 221"/>
                <a:gd name="T10" fmla="*/ 132 w 132"/>
                <a:gd name="T11" fmla="*/ 114 h 221"/>
                <a:gd name="T12" fmla="*/ 14 w 132"/>
                <a:gd name="T13" fmla="*/ 221 h 221"/>
                <a:gd name="T14" fmla="*/ 0 w 132"/>
                <a:gd name="T15" fmla="*/ 61 h 221"/>
                <a:gd name="T16" fmla="*/ 132 w 132"/>
                <a:gd name="T17" fmla="*/ 114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221"/>
                <a:gd name="T29" fmla="*/ 132 w 13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221">
                  <a:moveTo>
                    <a:pt x="112" y="11"/>
                  </a:moveTo>
                  <a:lnTo>
                    <a:pt x="74" y="107"/>
                  </a:lnTo>
                  <a:lnTo>
                    <a:pt x="48" y="96"/>
                  </a:lnTo>
                  <a:lnTo>
                    <a:pt x="86" y="0"/>
                  </a:lnTo>
                  <a:lnTo>
                    <a:pt x="112" y="11"/>
                  </a:lnTo>
                  <a:close/>
                  <a:moveTo>
                    <a:pt x="132" y="114"/>
                  </a:moveTo>
                  <a:lnTo>
                    <a:pt x="14" y="221"/>
                  </a:lnTo>
                  <a:lnTo>
                    <a:pt x="0" y="61"/>
                  </a:lnTo>
                  <a:lnTo>
                    <a:pt x="132" y="114"/>
                  </a:lnTo>
                  <a:close/>
                </a:path>
              </a:pathLst>
            </a:custGeom>
            <a:solidFill>
              <a:srgbClr val="FFFF00"/>
            </a:solidFill>
            <a:ln w="3175">
              <a:solidFill>
                <a:srgbClr val="FFFF00"/>
              </a:solidFill>
              <a:round/>
              <a:headEnd/>
              <a:tailEnd/>
            </a:ln>
          </p:spPr>
          <p:txBody>
            <a:bodyPr/>
            <a:lstStyle/>
            <a:p>
              <a:endParaRPr lang="en-US" dirty="0"/>
            </a:p>
          </p:txBody>
        </p:sp>
        <p:sp>
          <p:nvSpPr>
            <p:cNvPr id="23" name="Freeform 41"/>
            <p:cNvSpPr>
              <a:spLocks noEditPoints="1"/>
            </p:cNvSpPr>
            <p:nvPr/>
          </p:nvSpPr>
          <p:spPr bwMode="auto">
            <a:xfrm>
              <a:off x="4054" y="1054"/>
              <a:ext cx="132" cy="219"/>
            </a:xfrm>
            <a:custGeom>
              <a:avLst/>
              <a:gdLst>
                <a:gd name="T0" fmla="*/ 113 w 132"/>
                <a:gd name="T1" fmla="*/ 10 h 219"/>
                <a:gd name="T2" fmla="*/ 75 w 132"/>
                <a:gd name="T3" fmla="*/ 105 h 219"/>
                <a:gd name="T4" fmla="*/ 49 w 132"/>
                <a:gd name="T5" fmla="*/ 94 h 219"/>
                <a:gd name="T6" fmla="*/ 87 w 132"/>
                <a:gd name="T7" fmla="*/ 0 h 219"/>
                <a:gd name="T8" fmla="*/ 113 w 132"/>
                <a:gd name="T9" fmla="*/ 10 h 219"/>
                <a:gd name="T10" fmla="*/ 132 w 132"/>
                <a:gd name="T11" fmla="*/ 114 h 219"/>
                <a:gd name="T12" fmla="*/ 14 w 132"/>
                <a:gd name="T13" fmla="*/ 219 h 219"/>
                <a:gd name="T14" fmla="*/ 0 w 132"/>
                <a:gd name="T15" fmla="*/ 60 h 219"/>
                <a:gd name="T16" fmla="*/ 132 w 132"/>
                <a:gd name="T17" fmla="*/ 114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
                <a:gd name="T28" fmla="*/ 0 h 219"/>
                <a:gd name="T29" fmla="*/ 132 w 132"/>
                <a:gd name="T30" fmla="*/ 219 h 2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 h="219">
                  <a:moveTo>
                    <a:pt x="113" y="10"/>
                  </a:moveTo>
                  <a:lnTo>
                    <a:pt x="75" y="105"/>
                  </a:lnTo>
                  <a:lnTo>
                    <a:pt x="49" y="94"/>
                  </a:lnTo>
                  <a:lnTo>
                    <a:pt x="87" y="0"/>
                  </a:lnTo>
                  <a:lnTo>
                    <a:pt x="113" y="10"/>
                  </a:lnTo>
                  <a:close/>
                  <a:moveTo>
                    <a:pt x="132" y="114"/>
                  </a:moveTo>
                  <a:lnTo>
                    <a:pt x="14" y="219"/>
                  </a:lnTo>
                  <a:lnTo>
                    <a:pt x="0" y="60"/>
                  </a:lnTo>
                  <a:lnTo>
                    <a:pt x="132" y="114"/>
                  </a:lnTo>
                  <a:close/>
                </a:path>
              </a:pathLst>
            </a:custGeom>
            <a:solidFill>
              <a:srgbClr val="FFFF00"/>
            </a:solidFill>
            <a:ln w="3175">
              <a:solidFill>
                <a:srgbClr val="FFFF00"/>
              </a:solidFill>
              <a:round/>
              <a:headEnd/>
              <a:tailEnd/>
            </a:ln>
          </p:spPr>
          <p:txBody>
            <a:bodyPr/>
            <a:lstStyle/>
            <a:p>
              <a:endParaRPr lang="en-US" dirty="0"/>
            </a:p>
          </p:txBody>
        </p:sp>
        <p:sp>
          <p:nvSpPr>
            <p:cNvPr id="24" name="Rectangle 42"/>
            <p:cNvSpPr>
              <a:spLocks noChangeArrowheads="1"/>
            </p:cNvSpPr>
            <p:nvPr/>
          </p:nvSpPr>
          <p:spPr bwMode="auto">
            <a:xfrm>
              <a:off x="895" y="3974"/>
              <a:ext cx="4016" cy="46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pt-BR" sz="1500" dirty="0" smtClean="0">
                  <a:latin typeface="+mj-lt"/>
                </a:rPr>
                <a:t>Imágenes de Landsat con combinaciones </a:t>
              </a:r>
              <a:br>
                <a:rPr lang="pt-BR" sz="1500" dirty="0" smtClean="0">
                  <a:latin typeface="+mj-lt"/>
                </a:rPr>
              </a:br>
              <a:r>
                <a:rPr lang="pt-BR" sz="1500" dirty="0" smtClean="0">
                  <a:latin typeface="+mj-lt"/>
                </a:rPr>
                <a:t>en falso color (R5, G4, B3)</a:t>
              </a:r>
              <a:endParaRPr lang="es-ES" sz="1500" dirty="0">
                <a:latin typeface="+mj-lt"/>
              </a:endParaRPr>
            </a:p>
          </p:txBody>
        </p:sp>
      </p:grpSp>
    </p:spTree>
    <p:extLst>
      <p:ext uri="{BB962C8B-B14F-4D97-AF65-F5344CB8AC3E}">
        <p14:creationId xmlns:p14="http://schemas.microsoft.com/office/powerpoint/2010/main" val="1465299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 noProof="0" dirty="0" smtClean="0"/>
              <a:t>Análisis de mezclas espectrales (SMA)</a:t>
            </a:r>
            <a:endParaRPr lang="" noProof="0" dirty="0"/>
          </a:p>
        </p:txBody>
      </p:sp>
      <p:sp>
        <p:nvSpPr>
          <p:cNvPr id="3" name="Text Placeholder 2"/>
          <p:cNvSpPr>
            <a:spLocks noGrp="1"/>
          </p:cNvSpPr>
          <p:nvPr>
            <p:ph type="body" sz="quarter" idx="10"/>
          </p:nvPr>
        </p:nvSpPr>
        <p:spPr>
          <a:xfrm>
            <a:off x="4349016" y="1582048"/>
            <a:ext cx="4684147" cy="3866252"/>
          </a:xfrm>
        </p:spPr>
        <p:txBody>
          <a:bodyPr/>
          <a:lstStyle/>
          <a:p>
            <a:r>
              <a:rPr lang="" sz="2000" noProof="0" dirty="0" smtClean="0"/>
              <a:t>Los componentes espectralmente puros más comunes (es decir, componentes básicos [</a:t>
            </a:r>
            <a:r>
              <a:rPr lang="" sz="2000" i="1" noProof="0" dirty="0" smtClean="0"/>
              <a:t>endmembers</a:t>
            </a:r>
            <a:r>
              <a:rPr lang="" sz="2000" noProof="0" dirty="0" smtClean="0"/>
              <a:t>]) en los bosques degradados son:</a:t>
            </a:r>
          </a:p>
          <a:p>
            <a:pPr lvl="1">
              <a:lnSpc>
                <a:spcPct val="80000"/>
              </a:lnSpc>
            </a:pPr>
            <a:r>
              <a:rPr lang="" sz="1800" noProof="0" dirty="0" smtClean="0"/>
              <a:t>Vegetación fotosintética</a:t>
            </a:r>
          </a:p>
          <a:p>
            <a:pPr lvl="1">
              <a:lnSpc>
                <a:spcPct val="80000"/>
              </a:lnSpc>
            </a:pPr>
            <a:r>
              <a:rPr lang="" sz="1800" noProof="0" dirty="0" smtClean="0"/>
              <a:t>Suelo</a:t>
            </a:r>
          </a:p>
          <a:p>
            <a:pPr lvl="1">
              <a:lnSpc>
                <a:spcPct val="80000"/>
              </a:lnSpc>
            </a:pPr>
            <a:r>
              <a:rPr lang="" sz="1800" noProof="0" dirty="0" smtClean="0"/>
              <a:t>Vegetación no fotosintética (VNF)</a:t>
            </a:r>
          </a:p>
          <a:p>
            <a:pPr lvl="1">
              <a:lnSpc>
                <a:spcPct val="80000"/>
              </a:lnSpc>
            </a:pPr>
            <a:r>
              <a:rPr lang="" sz="1800" noProof="0" dirty="0" smtClean="0"/>
              <a:t>Sombra</a:t>
            </a:r>
          </a:p>
          <a:p>
            <a:pPr>
              <a:lnSpc>
                <a:spcPct val="100000"/>
              </a:lnSpc>
            </a:pPr>
            <a:r>
              <a:rPr lang="" sz="2000" noProof="0" dirty="0" smtClean="0"/>
              <a:t>En los bosques degradados, predominan los píxeles mixtos.</a:t>
            </a:r>
            <a:endParaRPr lang="" sz="2000" noProof="0" dirty="0"/>
          </a:p>
        </p:txBody>
      </p:sp>
      <p:grpSp>
        <p:nvGrpSpPr>
          <p:cNvPr id="4" name="Group 1"/>
          <p:cNvGrpSpPr>
            <a:grpSpLocks/>
          </p:cNvGrpSpPr>
          <p:nvPr/>
        </p:nvGrpSpPr>
        <p:grpSpPr bwMode="auto">
          <a:xfrm>
            <a:off x="448279" y="1582602"/>
            <a:ext cx="3748087" cy="3736975"/>
            <a:chOff x="667769" y="2225480"/>
            <a:chExt cx="3748088" cy="3736975"/>
          </a:xfrm>
        </p:grpSpPr>
        <p:pic>
          <p:nvPicPr>
            <p:cNvPr id="5" name="Picture 4"/>
            <p:cNvPicPr>
              <a:picLocks noChangeAspect="1" noChangeArrowheads="1"/>
            </p:cNvPicPr>
            <p:nvPr/>
          </p:nvPicPr>
          <p:blipFill>
            <a:blip r:embed="rId3" cstate="print">
              <a:lum bright="6000" contrast="6000"/>
              <a:extLst>
                <a:ext uri="{28A0092B-C50C-407E-A947-70E740481C1C}">
                  <a14:useLocalDpi xmlns:a14="http://schemas.microsoft.com/office/drawing/2010/main" val="0"/>
                </a:ext>
              </a:extLst>
            </a:blip>
            <a:srcRect l="18149"/>
            <a:stretch>
              <a:fillRect/>
            </a:stretch>
          </p:blipFill>
          <p:spPr bwMode="auto">
            <a:xfrm>
              <a:off x="667769" y="2225480"/>
              <a:ext cx="3748088" cy="373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 name="Rectangle 5"/>
            <p:cNvSpPr>
              <a:spLocks noChangeAspect="1" noChangeArrowheads="1"/>
            </p:cNvSpPr>
            <p:nvPr/>
          </p:nvSpPr>
          <p:spPr bwMode="auto">
            <a:xfrm>
              <a:off x="1450975" y="3648075"/>
              <a:ext cx="1099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Vegetación</a:t>
              </a:r>
              <a:endParaRPr lang="es-ES" sz="1600" b="1" dirty="0">
                <a:solidFill>
                  <a:schemeClr val="bg1"/>
                </a:solidFill>
              </a:endParaRPr>
            </a:p>
          </p:txBody>
        </p:sp>
        <p:sp>
          <p:nvSpPr>
            <p:cNvPr id="7" name="Line 6"/>
            <p:cNvSpPr>
              <a:spLocks noChangeAspect="1" noChangeShapeType="1"/>
            </p:cNvSpPr>
            <p:nvPr/>
          </p:nvSpPr>
          <p:spPr bwMode="auto">
            <a:xfrm>
              <a:off x="2066925" y="3998913"/>
              <a:ext cx="704850" cy="5286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8" name="Rectangle 7"/>
            <p:cNvSpPr>
              <a:spLocks noChangeAspect="1" noChangeArrowheads="1"/>
            </p:cNvSpPr>
            <p:nvPr/>
          </p:nvSpPr>
          <p:spPr bwMode="auto">
            <a:xfrm>
              <a:off x="1187450" y="5199063"/>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Suelo</a:t>
              </a:r>
              <a:endParaRPr lang="es-ES" sz="1600" b="1" dirty="0">
                <a:solidFill>
                  <a:schemeClr val="bg1"/>
                </a:solidFill>
              </a:endParaRPr>
            </a:p>
          </p:txBody>
        </p:sp>
        <p:sp>
          <p:nvSpPr>
            <p:cNvPr id="9" name="Line 8"/>
            <p:cNvSpPr>
              <a:spLocks noChangeAspect="1" noChangeShapeType="1"/>
            </p:cNvSpPr>
            <p:nvPr/>
          </p:nvSpPr>
          <p:spPr bwMode="auto">
            <a:xfrm flipV="1">
              <a:off x="1890712" y="4792663"/>
              <a:ext cx="881063" cy="4397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0" name="Rectangle 9"/>
            <p:cNvSpPr>
              <a:spLocks noChangeAspect="1" noChangeArrowheads="1"/>
            </p:cNvSpPr>
            <p:nvPr/>
          </p:nvSpPr>
          <p:spPr bwMode="auto">
            <a:xfrm>
              <a:off x="3563937" y="3360738"/>
              <a:ext cx="7072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chemeClr val="bg1"/>
                  </a:solidFill>
                </a:rPr>
                <a:t>Sombra</a:t>
              </a:r>
              <a:endParaRPr lang="es-ES" sz="1600" b="1" dirty="0">
                <a:solidFill>
                  <a:schemeClr val="bg1"/>
                </a:solidFill>
              </a:endParaRPr>
            </a:p>
          </p:txBody>
        </p:sp>
        <p:sp>
          <p:nvSpPr>
            <p:cNvPr id="11" name="Rectangle 10"/>
            <p:cNvSpPr>
              <a:spLocks noChangeAspect="1" noChangeArrowheads="1"/>
            </p:cNvSpPr>
            <p:nvPr/>
          </p:nvSpPr>
          <p:spPr bwMode="auto">
            <a:xfrm>
              <a:off x="3476625" y="5408613"/>
              <a:ext cx="5357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chemeClr val="bg1"/>
                  </a:solidFill>
                </a:rPr>
                <a:t>VNF</a:t>
              </a:r>
              <a:endParaRPr lang="es-ES" sz="1600" b="1" dirty="0">
                <a:solidFill>
                  <a:schemeClr val="bg1"/>
                </a:solidFill>
              </a:endParaRPr>
            </a:p>
          </p:txBody>
        </p:sp>
        <p:sp>
          <p:nvSpPr>
            <p:cNvPr id="12" name="Line 11"/>
            <p:cNvSpPr>
              <a:spLocks noChangeAspect="1" noChangeShapeType="1"/>
            </p:cNvSpPr>
            <p:nvPr/>
          </p:nvSpPr>
          <p:spPr bwMode="auto">
            <a:xfrm flipH="1">
              <a:off x="2947987" y="3648075"/>
              <a:ext cx="704850" cy="8794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3" name="Line 12"/>
            <p:cNvSpPr>
              <a:spLocks noChangeAspect="1" noChangeShapeType="1"/>
            </p:cNvSpPr>
            <p:nvPr/>
          </p:nvSpPr>
          <p:spPr bwMode="auto">
            <a:xfrm flipH="1" flipV="1">
              <a:off x="2947987" y="4792663"/>
              <a:ext cx="528638" cy="5286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4" name="Rectangle 13"/>
            <p:cNvSpPr>
              <a:spLocks noChangeAspect="1" noChangeArrowheads="1"/>
            </p:cNvSpPr>
            <p:nvPr/>
          </p:nvSpPr>
          <p:spPr bwMode="auto">
            <a:xfrm>
              <a:off x="1801496" y="2895600"/>
              <a:ext cx="2088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PE" sz="1600" b="1" dirty="0" smtClean="0">
                  <a:solidFill>
                    <a:srgbClr val="FFFF66"/>
                  </a:solidFill>
                </a:rPr>
                <a:t>Píxel mixto de Landsat</a:t>
              </a:r>
            </a:p>
            <a:p>
              <a:pPr algn="ctr"/>
              <a:r>
                <a:rPr lang="es-PE" sz="1600" b="1" dirty="0" smtClean="0">
                  <a:solidFill>
                    <a:srgbClr val="FFFF66"/>
                  </a:solidFill>
                </a:rPr>
                <a:t>(30 m x 30 m)</a:t>
              </a:r>
              <a:endParaRPr lang="es-PE" sz="1600" b="1" dirty="0">
                <a:solidFill>
                  <a:srgbClr val="FFFF66"/>
                </a:solidFill>
              </a:endParaRPr>
            </a:p>
          </p:txBody>
        </p:sp>
        <p:sp>
          <p:nvSpPr>
            <p:cNvPr id="15" name="Line 14"/>
            <p:cNvSpPr>
              <a:spLocks noChangeAspect="1" noChangeShapeType="1"/>
            </p:cNvSpPr>
            <p:nvPr/>
          </p:nvSpPr>
          <p:spPr bwMode="auto">
            <a:xfrm>
              <a:off x="2862262" y="3471863"/>
              <a:ext cx="0" cy="91281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dirty="0"/>
            </a:p>
          </p:txBody>
        </p:sp>
        <p:sp>
          <p:nvSpPr>
            <p:cNvPr id="16" name="Text Box 15"/>
            <p:cNvSpPr txBox="1">
              <a:spLocks noChangeArrowheads="1"/>
            </p:cNvSpPr>
            <p:nvPr/>
          </p:nvSpPr>
          <p:spPr bwMode="auto">
            <a:xfrm>
              <a:off x="682774" y="2240042"/>
              <a:ext cx="2487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600" b="1">
                  <a:solidFill>
                    <a:schemeClr val="bg1"/>
                  </a:solidFill>
                </a:rPr>
                <a:t>Subconjunto de imagen</a:t>
              </a:r>
              <a:r>
                <a:rPr dirty="0" smtClean="0"/>
                <a:t> </a:t>
              </a:r>
              <a:r>
                <a:rPr lang="pt-BR" sz="1600" b="1">
                  <a:solidFill>
                    <a:schemeClr val="bg1"/>
                  </a:solidFill>
                </a:rPr>
                <a:t>Ikonos</a:t>
              </a:r>
              <a:r>
                <a:rPr dirty="0" smtClean="0"/>
                <a:t> </a:t>
              </a:r>
              <a:endParaRPr lang="es-ES" sz="1600" b="1" dirty="0">
                <a:solidFill>
                  <a:schemeClr val="bg1"/>
                </a:solidFill>
              </a:endParaRPr>
            </a:p>
          </p:txBody>
        </p:sp>
      </p:grpSp>
    </p:spTree>
    <p:extLst>
      <p:ext uri="{BB962C8B-B14F-4D97-AF65-F5344CB8AC3E}">
        <p14:creationId xmlns:p14="http://schemas.microsoft.com/office/powerpoint/2010/main" val="16376452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9"/>
          <p:cNvSpPr>
            <a:spLocks noGrp="1" noRot="1" noChangeArrowheads="1"/>
          </p:cNvSpPr>
          <p:nvPr>
            <p:ph type="title"/>
          </p:nvPr>
        </p:nvSpPr>
        <p:spPr>
          <a:xfrm>
            <a:off x="491642" y="230188"/>
            <a:ext cx="8442796" cy="840125"/>
          </a:xfrm>
        </p:spPr>
        <p:txBody>
          <a:bodyPr/>
          <a:lstStyle/>
          <a:p>
            <a:r>
              <a:rPr lang="" noProof="0" dirty="0" smtClean="0">
                <a:latin typeface="+mj-lt"/>
              </a:rPr>
              <a:t>Píxel mixto de Landsat</a:t>
            </a:r>
            <a:endParaRPr lang="" noProof="0" dirty="0">
              <a:latin typeface="+mj-lt"/>
            </a:endParaRPr>
          </a:p>
        </p:txBody>
      </p:sp>
      <p:sp>
        <p:nvSpPr>
          <p:cNvPr id="2" name="Text Placeholder 1"/>
          <p:cNvSpPr>
            <a:spLocks noGrp="1"/>
          </p:cNvSpPr>
          <p:nvPr>
            <p:ph type="body" sz="quarter" idx="10"/>
          </p:nvPr>
        </p:nvSpPr>
        <p:spPr>
          <a:xfrm>
            <a:off x="514350" y="1309772"/>
            <a:ext cx="3875398" cy="4205322"/>
          </a:xfrm>
        </p:spPr>
        <p:txBody>
          <a:bodyPr/>
          <a:lstStyle/>
          <a:p>
            <a:r>
              <a:rPr lang="es-VE" sz="2000" dirty="0" smtClean="0"/>
              <a:t>Se ha propuesto el uso del SMA para resolver el problema de los píxeles mixtos observados en bosques degradados.</a:t>
            </a:r>
          </a:p>
          <a:p>
            <a:pPr>
              <a:lnSpc>
                <a:spcPct val="100000"/>
              </a:lnSpc>
            </a:pPr>
            <a:r>
              <a:rPr lang="es-VE" sz="2000" dirty="0" smtClean="0"/>
              <a:t>Los píxeles mixtos pueden descomponerse en fracciones de </a:t>
            </a:r>
            <a:r>
              <a:rPr lang="es-VE" sz="2000" i="1" dirty="0" smtClean="0"/>
              <a:t>endmembers</a:t>
            </a:r>
            <a:r>
              <a:rPr lang="es-VE" sz="2000" dirty="0" smtClean="0"/>
              <a:t>.</a:t>
            </a:r>
          </a:p>
          <a:p>
            <a:pPr>
              <a:lnSpc>
                <a:spcPct val="100000"/>
              </a:lnSpc>
            </a:pPr>
            <a:r>
              <a:rPr lang="es-VE" sz="2000" dirty="0" smtClean="0"/>
              <a:t>La reflectancia del píxel mixto es la suma de la reflectancia de los componentes de los </a:t>
            </a:r>
            <a:r>
              <a:rPr lang="es-VE" sz="2000" i="1" dirty="0" smtClean="0"/>
              <a:t>endmembers</a:t>
            </a:r>
            <a:r>
              <a:rPr lang="es-VE" sz="2000" dirty="0" smtClean="0"/>
              <a:t> del píxel.</a:t>
            </a:r>
            <a:endParaRPr lang="es-VE" sz="2000" dirty="0"/>
          </a:p>
        </p:txBody>
      </p:sp>
      <p:pic>
        <p:nvPicPr>
          <p:cNvPr id="100356"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4724400" y="3440709"/>
            <a:ext cx="4436191" cy="266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4771434" y="1148369"/>
            <a:ext cx="4436191" cy="265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4"/>
          <p:cNvSpPr txBox="1">
            <a:spLocks noChangeArrowheads="1"/>
          </p:cNvSpPr>
          <p:nvPr/>
        </p:nvSpPr>
        <p:spPr bwMode="hidden">
          <a:xfrm>
            <a:off x="5681933" y="1004972"/>
            <a:ext cx="2941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BO" sz="1800" i="1" dirty="0" smtClean="0"/>
              <a:t>Endmembers</a:t>
            </a:r>
            <a:r>
              <a:rPr lang="es-BO" sz="1800" dirty="0" smtClean="0"/>
              <a:t> de la imagen</a:t>
            </a:r>
            <a:endParaRPr lang="es-BO" sz="1800" dirty="0"/>
          </a:p>
        </p:txBody>
      </p:sp>
    </p:spTree>
    <p:extLst>
      <p:ext uri="{BB962C8B-B14F-4D97-AF65-F5344CB8AC3E}">
        <p14:creationId xmlns:p14="http://schemas.microsoft.com/office/powerpoint/2010/main" val="3421830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4985497" y="1294272"/>
            <a:ext cx="3996577" cy="41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SzPct val="140000"/>
              <a:buFont typeface="Wingdings" panose="05000000000000000000" pitchFamily="2" charset="2"/>
              <a:buChar char="§"/>
            </a:pPr>
            <a:r>
              <a:rPr lang="pt-BR" dirty="0">
                <a:solidFill>
                  <a:schemeClr val="bg2"/>
                </a:solidFill>
                <a:latin typeface="+mj-lt"/>
              </a:rPr>
              <a:t>Sombra:</a:t>
            </a:r>
          </a:p>
          <a:p>
            <a:pPr marL="742950" lvl="1" indent="-285750">
              <a:spcBef>
                <a:spcPct val="20000"/>
              </a:spcBef>
              <a:buSzPct val="140000"/>
              <a:buFont typeface="Arial" panose="020B0604020202020204" pitchFamily="34" charset="0"/>
              <a:buChar char="•"/>
            </a:pPr>
            <a:r>
              <a:rPr lang="pt-BR" sz="1600" dirty="0" smtClean="0">
                <a:solidFill>
                  <a:schemeClr val="bg2"/>
                </a:solidFill>
                <a:latin typeface="+mj-lt"/>
              </a:rPr>
              <a:t>Topografía y cubierta de copas desigual, y grandes desmontes</a:t>
            </a:r>
            <a:endParaRPr lang="es-ES" sz="1600" b="1" dirty="0">
              <a:solidFill>
                <a:schemeClr val="bg2"/>
              </a:solidFill>
              <a:latin typeface="+mj-lt"/>
            </a:endParaRPr>
          </a:p>
          <a:p>
            <a:pPr marL="342900" indent="-342900">
              <a:spcBef>
                <a:spcPct val="20000"/>
              </a:spcBef>
              <a:buSzPct val="140000"/>
              <a:buFont typeface="Wingdings" panose="05000000000000000000" pitchFamily="2" charset="2"/>
              <a:buChar char="§"/>
            </a:pPr>
            <a:r>
              <a:rPr lang="pt-BR" dirty="0">
                <a:solidFill>
                  <a:schemeClr val="bg2"/>
                </a:solidFill>
                <a:latin typeface="+mj-lt"/>
              </a:rPr>
              <a:t>Vegetación fotosintética:</a:t>
            </a:r>
          </a:p>
          <a:p>
            <a:pPr marL="742950" lvl="1" indent="-285750">
              <a:spcBef>
                <a:spcPct val="20000"/>
              </a:spcBef>
              <a:buSzPct val="140000"/>
              <a:buFont typeface="Arial" panose="020B0604020202020204" pitchFamily="34" charset="0"/>
              <a:buChar char="•"/>
            </a:pPr>
            <a:r>
              <a:rPr lang="pt-BR" sz="1600" dirty="0">
                <a:solidFill>
                  <a:schemeClr val="bg2"/>
                </a:solidFill>
                <a:latin typeface="+mj-lt"/>
              </a:rPr>
              <a:t>Claros en la </a:t>
            </a:r>
            <a:r>
              <a:rPr lang="pt-BR" sz="1600" dirty="0" smtClean="0">
                <a:solidFill>
                  <a:schemeClr val="bg2"/>
                </a:solidFill>
                <a:latin typeface="+mj-lt"/>
              </a:rPr>
              <a:t>cubierta de copas, </a:t>
            </a:r>
            <a:r>
              <a:rPr lang="pt-BR" sz="1600" dirty="0">
                <a:solidFill>
                  <a:schemeClr val="bg2"/>
                </a:solidFill>
                <a:latin typeface="+mj-lt"/>
              </a:rPr>
              <a:t>regeneración forestal y desmonte</a:t>
            </a:r>
            <a:endParaRPr lang="es-ES" sz="1600" dirty="0">
              <a:solidFill>
                <a:schemeClr val="bg2"/>
              </a:solidFill>
              <a:latin typeface="+mj-lt"/>
            </a:endParaRPr>
          </a:p>
          <a:p>
            <a:pPr marL="342900" indent="-342900">
              <a:spcBef>
                <a:spcPct val="20000"/>
              </a:spcBef>
              <a:buSzPct val="140000"/>
              <a:buFont typeface="Wingdings" panose="05000000000000000000" pitchFamily="2" charset="2"/>
              <a:buChar char="§"/>
            </a:pPr>
            <a:r>
              <a:rPr lang="pt-BR" dirty="0" smtClean="0">
                <a:solidFill>
                  <a:schemeClr val="bg2"/>
                </a:solidFill>
                <a:latin typeface="+mj-lt"/>
              </a:rPr>
              <a:t>VNF:</a:t>
            </a:r>
            <a:endParaRPr lang="pt-BR" dirty="0">
              <a:solidFill>
                <a:schemeClr val="bg2"/>
              </a:solidFill>
              <a:latin typeface="+mj-lt"/>
            </a:endParaRPr>
          </a:p>
          <a:p>
            <a:pPr marL="742950" lvl="1" indent="-285750">
              <a:spcBef>
                <a:spcPct val="20000"/>
              </a:spcBef>
              <a:buSzPct val="140000"/>
              <a:buFont typeface="Arial" panose="020B0604020202020204" pitchFamily="34" charset="0"/>
              <a:buChar char="•"/>
            </a:pPr>
            <a:r>
              <a:rPr lang="pt-BR" sz="1600" dirty="0">
                <a:solidFill>
                  <a:schemeClr val="bg2"/>
                </a:solidFill>
                <a:latin typeface="+mj-lt"/>
              </a:rPr>
              <a:t>Daños en la cubierta </a:t>
            </a:r>
            <a:r>
              <a:rPr lang="pt-BR" sz="1600" dirty="0" smtClean="0">
                <a:solidFill>
                  <a:schemeClr val="bg2"/>
                </a:solidFill>
                <a:latin typeface="+mj-lt"/>
              </a:rPr>
              <a:t>de copas y </a:t>
            </a:r>
            <a:r>
              <a:rPr lang="pt-BR" sz="1600" dirty="0">
                <a:solidFill>
                  <a:schemeClr val="bg2"/>
                </a:solidFill>
                <a:latin typeface="+mj-lt"/>
              </a:rPr>
              <a:t>marcas de quema</a:t>
            </a:r>
          </a:p>
          <a:p>
            <a:pPr marL="342900" indent="-342900">
              <a:spcBef>
                <a:spcPct val="20000"/>
              </a:spcBef>
              <a:buSzPct val="140000"/>
              <a:buFont typeface="Wingdings" panose="05000000000000000000" pitchFamily="2" charset="2"/>
              <a:buChar char="§"/>
            </a:pPr>
            <a:r>
              <a:rPr lang="pt-BR" dirty="0" smtClean="0">
                <a:solidFill>
                  <a:schemeClr val="bg2"/>
                </a:solidFill>
                <a:latin typeface="+mj-lt"/>
              </a:rPr>
              <a:t>Suelo:</a:t>
            </a:r>
          </a:p>
          <a:p>
            <a:pPr marL="742950" lvl="1" indent="-285750">
              <a:spcBef>
                <a:spcPct val="20000"/>
              </a:spcBef>
              <a:buSzPct val="140000"/>
              <a:buFont typeface="Arial" panose="020B0604020202020204" pitchFamily="34" charset="0"/>
              <a:buChar char="•"/>
            </a:pPr>
            <a:r>
              <a:rPr lang="pt-BR" sz="1600" dirty="0" smtClean="0">
                <a:solidFill>
                  <a:schemeClr val="bg2"/>
                </a:solidFill>
                <a:latin typeface="+mj-lt"/>
              </a:rPr>
              <a:t>Infraestructura de tala</a:t>
            </a:r>
            <a:r>
              <a:rPr dirty="0" smtClean="0"/>
              <a:t> </a:t>
            </a:r>
            <a:r>
              <a:rPr lang="pt-BR" sz="1600" dirty="0" smtClean="0">
                <a:solidFill>
                  <a:schemeClr val="bg2"/>
                </a:solidFill>
                <a:latin typeface="+mj-lt"/>
              </a:rPr>
              <a:t>(caminos y cargaderos de troza)</a:t>
            </a:r>
            <a:endParaRPr lang="es-ES" sz="1600" dirty="0">
              <a:solidFill>
                <a:schemeClr val="bg2"/>
              </a:solidFill>
              <a:latin typeface="+mj-lt"/>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685" t="3769" r="8633" b="3612"/>
          <a:stretch>
            <a:fillRect/>
          </a:stretch>
        </p:blipFill>
        <p:spPr bwMode="auto">
          <a:xfrm>
            <a:off x="726393" y="1232114"/>
            <a:ext cx="4033205" cy="471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5"/>
          <p:cNvSpPr>
            <a:spLocks noChangeArrowheads="1"/>
          </p:cNvSpPr>
          <p:nvPr/>
        </p:nvSpPr>
        <p:spPr bwMode="auto">
          <a:xfrm>
            <a:off x="5450305" y="5580533"/>
            <a:ext cx="3519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pt-BR" sz="1600" dirty="0" smtClean="0">
                <a:latin typeface="+mj-lt"/>
              </a:rPr>
              <a:t>Fuente: Souza Jr. y otros, 2003</a:t>
            </a:r>
            <a:endParaRPr lang="es-ES" sz="1600" dirty="0">
              <a:latin typeface="+mj-lt"/>
            </a:endParaRPr>
          </a:p>
        </p:txBody>
      </p:sp>
      <p:sp>
        <p:nvSpPr>
          <p:cNvPr id="2" name="Title 1"/>
          <p:cNvSpPr>
            <a:spLocks noGrp="1"/>
          </p:cNvSpPr>
          <p:nvPr>
            <p:ph type="title"/>
          </p:nvPr>
        </p:nvSpPr>
        <p:spPr>
          <a:xfrm>
            <a:off x="436060" y="119830"/>
            <a:ext cx="8442796" cy="874684"/>
          </a:xfrm>
        </p:spPr>
        <p:txBody>
          <a:bodyPr/>
          <a:lstStyle/>
          <a:p>
            <a:r>
              <a:rPr lang="" noProof="0" dirty="0" smtClean="0"/>
              <a:t>Interpretación de las fracciones </a:t>
            </a:r>
            <a:br>
              <a:rPr lang="" noProof="0" dirty="0" smtClean="0"/>
            </a:br>
            <a:r>
              <a:rPr lang="" noProof="0" dirty="0" smtClean="0"/>
              <a:t>de </a:t>
            </a:r>
            <a:r>
              <a:rPr lang="" i="1" noProof="0" dirty="0" smtClean="0"/>
              <a:t>endmembers</a:t>
            </a:r>
            <a:endParaRPr lang="" i="1" noProof="0" dirty="0"/>
          </a:p>
        </p:txBody>
      </p:sp>
      <p:sp>
        <p:nvSpPr>
          <p:cNvPr id="3" name="Rectangle 2"/>
          <p:cNvSpPr/>
          <p:nvPr/>
        </p:nvSpPr>
        <p:spPr>
          <a:xfrm>
            <a:off x="726393" y="1103160"/>
            <a:ext cx="1125392" cy="2528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accent6"/>
                </a:solidFill>
              </a:rPr>
              <a:t>Sombra</a:t>
            </a:r>
            <a:endParaRPr lang="es-ES" sz="1400" dirty="0">
              <a:solidFill>
                <a:schemeClr val="accent6"/>
              </a:solidFill>
            </a:endParaRPr>
          </a:p>
        </p:txBody>
      </p:sp>
      <p:sp>
        <p:nvSpPr>
          <p:cNvPr id="7" name="Rectangle 6"/>
          <p:cNvSpPr/>
          <p:nvPr/>
        </p:nvSpPr>
        <p:spPr>
          <a:xfrm>
            <a:off x="2587510" y="1108200"/>
            <a:ext cx="2326764" cy="247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 sz="1400" dirty="0" smtClean="0">
                <a:solidFill>
                  <a:schemeClr val="accent6"/>
                </a:solidFill>
              </a:rPr>
              <a:t>Vegetación fotosintética</a:t>
            </a:r>
            <a:endParaRPr lang="" sz="1400" dirty="0">
              <a:solidFill>
                <a:schemeClr val="accent6"/>
              </a:solidFill>
            </a:endParaRPr>
          </a:p>
        </p:txBody>
      </p:sp>
      <p:sp>
        <p:nvSpPr>
          <p:cNvPr id="8" name="Rectangle 7"/>
          <p:cNvSpPr/>
          <p:nvPr/>
        </p:nvSpPr>
        <p:spPr>
          <a:xfrm>
            <a:off x="726393" y="3267711"/>
            <a:ext cx="606751" cy="2478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accent6"/>
                </a:solidFill>
              </a:rPr>
              <a:t>VNF</a:t>
            </a:r>
            <a:endParaRPr lang="es-ES" sz="1400" dirty="0">
              <a:solidFill>
                <a:schemeClr val="accent6"/>
              </a:solidFill>
            </a:endParaRPr>
          </a:p>
        </p:txBody>
      </p:sp>
      <p:sp>
        <p:nvSpPr>
          <p:cNvPr id="9" name="Rectangle 8"/>
          <p:cNvSpPr/>
          <p:nvPr/>
        </p:nvSpPr>
        <p:spPr>
          <a:xfrm>
            <a:off x="2844326" y="3269503"/>
            <a:ext cx="906566" cy="2460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accent6"/>
                </a:solidFill>
              </a:rPr>
              <a:t>Suelo</a:t>
            </a:r>
            <a:endParaRPr lang="es-ES" sz="1400" dirty="0">
              <a:solidFill>
                <a:schemeClr val="accent6"/>
              </a:solidFill>
            </a:endParaRPr>
          </a:p>
        </p:txBody>
      </p:sp>
    </p:spTree>
    <p:extLst>
      <p:ext uri="{BB962C8B-B14F-4D97-AF65-F5344CB8AC3E}">
        <p14:creationId xmlns:p14="http://schemas.microsoft.com/office/powerpoint/2010/main" val="2238389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230188"/>
            <a:ext cx="8644307" cy="1503590"/>
          </a:xfrm>
        </p:spPr>
        <p:txBody>
          <a:bodyPr/>
          <a:lstStyle/>
          <a:p>
            <a:r>
              <a:rPr lang="" noProof="0" dirty="0" smtClean="0"/>
              <a:t>Combinación de la información </a:t>
            </a:r>
            <a:br>
              <a:rPr lang="" noProof="0" dirty="0" smtClean="0"/>
            </a:br>
            <a:r>
              <a:rPr lang="" noProof="0" dirty="0" smtClean="0"/>
              <a:t>de fracciones para mejorar la detección </a:t>
            </a:r>
            <a:br>
              <a:rPr lang="" noProof="0" dirty="0" smtClean="0"/>
            </a:br>
            <a:r>
              <a:rPr lang="" noProof="0" dirty="0" smtClean="0"/>
              <a:t>de la degradación forestal</a:t>
            </a:r>
            <a:endParaRPr lang="" noProof="0" dirty="0"/>
          </a:p>
        </p:txBody>
      </p:sp>
      <p:sp>
        <p:nvSpPr>
          <p:cNvPr id="3" name="Text Box 3"/>
          <p:cNvSpPr txBox="1">
            <a:spLocks noChangeArrowheads="1"/>
          </p:cNvSpPr>
          <p:nvPr/>
        </p:nvSpPr>
        <p:spPr bwMode="auto">
          <a:xfrm>
            <a:off x="5281863" y="5760016"/>
            <a:ext cx="3862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400" dirty="0" smtClean="0">
                <a:latin typeface="+mj-lt"/>
              </a:rPr>
              <a:t>Fuente: Souza Jr., 2005</a:t>
            </a:r>
            <a:endParaRPr lang="es-ES" sz="1400" dirty="0">
              <a:latin typeface="+mj-lt"/>
            </a:endParaRPr>
          </a:p>
        </p:txBody>
      </p:sp>
      <p:grpSp>
        <p:nvGrpSpPr>
          <p:cNvPr id="4" name="Group 23"/>
          <p:cNvGrpSpPr>
            <a:grpSpLocks/>
          </p:cNvGrpSpPr>
          <p:nvPr/>
        </p:nvGrpSpPr>
        <p:grpSpPr bwMode="auto">
          <a:xfrm>
            <a:off x="323849" y="1830340"/>
            <a:ext cx="8594377" cy="4037397"/>
            <a:chOff x="478560" y="1830340"/>
            <a:chExt cx="8222986" cy="4037397"/>
          </a:xfrm>
          <a:solidFill>
            <a:srgbClr val="D9D9D9"/>
          </a:solidFill>
        </p:grpSpPr>
        <p:graphicFrame>
          <p:nvGraphicFramePr>
            <p:cNvPr id="7" name="Object 4"/>
            <p:cNvGraphicFramePr>
              <a:graphicFrameLocks noChangeAspect="1"/>
            </p:cNvGraphicFramePr>
            <p:nvPr>
              <p:extLst>
                <p:ext uri="{D42A27DB-BD31-4B8C-83A1-F6EECF244321}">
                  <p14:modId xmlns:p14="http://schemas.microsoft.com/office/powerpoint/2010/main" val="4228523198"/>
                </p:ext>
              </p:extLst>
            </p:nvPr>
          </p:nvGraphicFramePr>
          <p:xfrm>
            <a:off x="710953" y="2459038"/>
            <a:ext cx="3671178" cy="758825"/>
          </p:xfrm>
          <a:graphic>
            <a:graphicData uri="http://schemas.openxmlformats.org/presentationml/2006/ole">
              <mc:AlternateContent xmlns:mc="http://schemas.openxmlformats.org/markup-compatibility/2006">
                <mc:Choice xmlns:v="urn:schemas-microsoft-com:vml" Requires="v">
                  <p:oleObj spid="_x0000_s35409" name="Equation" r:id="rId4" imgW="2070000" imgH="431640" progId="Equation.3">
                    <p:embed/>
                  </p:oleObj>
                </mc:Choice>
                <mc:Fallback>
                  <p:oleObj name="Equation" r:id="rId4" imgW="2070000" imgH="431640" progId="Equation.3">
                    <p:embed/>
                    <p:pic>
                      <p:nvPicPr>
                        <p:cNvPr id="0" name="Picture 71"/>
                        <p:cNvPicPr>
                          <a:picLocks noChangeAspect="1" noChangeArrowheads="1"/>
                        </p:cNvPicPr>
                        <p:nvPr/>
                      </p:nvPicPr>
                      <p:blipFill>
                        <a:blip r:embed="rId5"/>
                        <a:srcRect/>
                        <a:stretch>
                          <a:fillRect/>
                        </a:stretch>
                      </p:blipFill>
                      <p:spPr bwMode="auto">
                        <a:xfrm>
                          <a:off x="710953" y="2459038"/>
                          <a:ext cx="3671178" cy="75882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61701221"/>
                </p:ext>
              </p:extLst>
            </p:nvPr>
          </p:nvGraphicFramePr>
          <p:xfrm>
            <a:off x="733736" y="3238500"/>
            <a:ext cx="2837303" cy="723900"/>
          </p:xfrm>
          <a:graphic>
            <a:graphicData uri="http://schemas.openxmlformats.org/presentationml/2006/ole">
              <mc:AlternateContent xmlns:mc="http://schemas.openxmlformats.org/markup-compatibility/2006">
                <mc:Choice xmlns:v="urn:schemas-microsoft-com:vml" Requires="v">
                  <p:oleObj spid="_x0000_s35410" name="Equation" r:id="rId6" imgW="1511280" imgH="393480" progId="Equation.3">
                    <p:embed/>
                  </p:oleObj>
                </mc:Choice>
                <mc:Fallback>
                  <p:oleObj name="Equation" r:id="rId6" imgW="1511280" imgH="393480" progId="Equation.3">
                    <p:embed/>
                    <p:pic>
                      <p:nvPicPr>
                        <p:cNvPr id="0" name="Picture 72"/>
                        <p:cNvPicPr>
                          <a:picLocks noChangeAspect="1" noChangeArrowheads="1"/>
                        </p:cNvPicPr>
                        <p:nvPr/>
                      </p:nvPicPr>
                      <p:blipFill>
                        <a:blip r:embed="rId7"/>
                        <a:srcRect/>
                        <a:stretch>
                          <a:fillRect/>
                        </a:stretch>
                      </p:blipFill>
                      <p:spPr bwMode="auto">
                        <a:xfrm>
                          <a:off x="733736" y="3238500"/>
                          <a:ext cx="2837303" cy="7239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sp>
          <p:nvSpPr>
            <p:cNvPr id="9" name="Text Box 16"/>
            <p:cNvSpPr txBox="1">
              <a:spLocks noChangeArrowheads="1"/>
            </p:cNvSpPr>
            <p:nvPr/>
          </p:nvSpPr>
          <p:spPr bwMode="hidden">
            <a:xfrm>
              <a:off x="478560" y="4652020"/>
              <a:ext cx="3873193" cy="121571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j-lt"/>
                </a:rPr>
                <a:t>-1 ≤ NDFI ≤1</a:t>
              </a:r>
            </a:p>
            <a:p>
              <a:r>
                <a:rPr lang="en-US" sz="1100" dirty="0" smtClean="0">
                  <a:latin typeface="+mj-lt"/>
                </a:rPr>
                <a:t>Los valores de NDFI entre 0,70 y 0,85 indican cambios en la cubierta que pueden estar asociados con la degradación forestal. Con el objeto de ahorrar espacio de disco, es posible redefinir los valores del NDFI entre 0 y 200.</a:t>
              </a:r>
              <a:endParaRPr lang="es-ES" sz="1100" dirty="0">
                <a:latin typeface="+mj-lt"/>
                <a:cs typeface="Arial" charset="0"/>
              </a:endParaRPr>
            </a:p>
          </p:txBody>
        </p:sp>
        <p:sp>
          <p:nvSpPr>
            <p:cNvPr id="11" name="Rectangle 18"/>
            <p:cNvSpPr>
              <a:spLocks noChangeArrowheads="1"/>
            </p:cNvSpPr>
            <p:nvPr/>
          </p:nvSpPr>
          <p:spPr bwMode="auto">
            <a:xfrm>
              <a:off x="556442" y="1830340"/>
              <a:ext cx="8145104" cy="430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C" sz="2200" b="1" dirty="0" smtClean="0">
                  <a:solidFill>
                    <a:srgbClr val="415B5C"/>
                  </a:solidFill>
                  <a:latin typeface="+mj-lt"/>
                </a:rPr>
                <a:t>Índice normalizado de diferencia de fracción (NDFI)</a:t>
              </a:r>
              <a:endParaRPr lang="es-EC" sz="2200" b="1" dirty="0">
                <a:solidFill>
                  <a:srgbClr val="415B5C"/>
                </a:solidFill>
                <a:latin typeface="+mj-lt"/>
              </a:endParaRPr>
            </a:p>
          </p:txBody>
        </p:sp>
      </p:grpSp>
      <p:grpSp>
        <p:nvGrpSpPr>
          <p:cNvPr id="25" name="Group 3"/>
          <p:cNvGrpSpPr>
            <a:grpSpLocks noChangeAspect="1"/>
          </p:cNvGrpSpPr>
          <p:nvPr/>
        </p:nvGrpSpPr>
        <p:grpSpPr bwMode="auto">
          <a:xfrm>
            <a:off x="4441876" y="2538095"/>
            <a:ext cx="4526280" cy="3041042"/>
            <a:chOff x="19164300" y="20298232"/>
            <a:chExt cx="7543800" cy="5069043"/>
          </a:xfrm>
        </p:grpSpPr>
        <p:pic>
          <p:nvPicPr>
            <p:cNvPr id="26" name="Picture 4" descr="223_62_G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64300" y="22888809"/>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223_62_ndf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93807" y="22888809"/>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223_62_NPV"/>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93807" y="20850225"/>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223_62_soi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64300" y="20850225"/>
              <a:ext cx="3714293" cy="190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8"/>
            <p:cNvSpPr>
              <a:spLocks noChangeArrowheads="1"/>
            </p:cNvSpPr>
            <p:nvPr/>
          </p:nvSpPr>
          <p:spPr bwMode="auto">
            <a:xfrm>
              <a:off x="20749703" y="20298232"/>
              <a:ext cx="5408795" cy="42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ctr"/>
              <a:r>
                <a:rPr dirty="0" smtClean="0"/>
                <a:t> </a:t>
              </a:r>
              <a:r>
                <a:rPr lang="pt-BR" sz="1200" b="1" dirty="0">
                  <a:latin typeface="+mj-lt"/>
                </a:rPr>
                <a:t>Paragominas, estado de Pará</a:t>
              </a:r>
              <a:endParaRPr lang="es-ES" sz="1200" dirty="0">
                <a:latin typeface="+mj-lt"/>
              </a:endParaRPr>
            </a:p>
          </p:txBody>
        </p:sp>
        <p:grpSp>
          <p:nvGrpSpPr>
            <p:cNvPr id="31" name="Group 9"/>
            <p:cNvGrpSpPr>
              <a:grpSpLocks/>
            </p:cNvGrpSpPr>
            <p:nvPr/>
          </p:nvGrpSpPr>
          <p:grpSpPr bwMode="auto">
            <a:xfrm>
              <a:off x="19735800" y="24841200"/>
              <a:ext cx="6521414" cy="526075"/>
              <a:chOff x="19735800" y="24841200"/>
              <a:chExt cx="6521414" cy="526075"/>
            </a:xfrm>
          </p:grpSpPr>
          <p:pic>
            <p:nvPicPr>
              <p:cNvPr id="37"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35800" y="24907875"/>
                <a:ext cx="1044245" cy="24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l="10432" t="30827" r="21260" b="14285"/>
              <a:stretch>
                <a:fillRect/>
              </a:stretch>
            </p:blipFill>
            <p:spPr bwMode="auto">
              <a:xfrm>
                <a:off x="23779190" y="24845962"/>
                <a:ext cx="2478024" cy="5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l="11810" t="34837" r="19423" b="10025"/>
              <a:stretch>
                <a:fillRect/>
              </a:stretch>
            </p:blipFill>
            <p:spPr bwMode="auto">
              <a:xfrm>
                <a:off x="21212175" y="24841200"/>
                <a:ext cx="2495398" cy="52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13"/>
            <p:cNvGrpSpPr>
              <a:grpSpLocks/>
            </p:cNvGrpSpPr>
            <p:nvPr/>
          </p:nvGrpSpPr>
          <p:grpSpPr bwMode="auto">
            <a:xfrm>
              <a:off x="21644082" y="20850225"/>
              <a:ext cx="5064018" cy="2400300"/>
              <a:chOff x="21644082" y="20850225"/>
              <a:chExt cx="5064018" cy="2400300"/>
            </a:xfrm>
          </p:grpSpPr>
          <p:sp>
            <p:nvSpPr>
              <p:cNvPr id="33" name="Rectangle 14"/>
              <p:cNvSpPr>
                <a:spLocks noChangeArrowheads="1"/>
              </p:cNvSpPr>
              <p:nvPr/>
            </p:nvSpPr>
            <p:spPr bwMode="auto">
              <a:xfrm>
                <a:off x="21644082" y="20850225"/>
                <a:ext cx="1234968" cy="30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dirty="0">
                    <a:solidFill>
                      <a:srgbClr val="FFFFFF"/>
                    </a:solidFill>
                  </a:rPr>
                  <a:t>Suelo</a:t>
                </a:r>
                <a:endParaRPr lang="es-ES" dirty="0"/>
              </a:p>
            </p:txBody>
          </p:sp>
          <p:sp>
            <p:nvSpPr>
              <p:cNvPr id="34" name="Rectangle 15"/>
              <p:cNvSpPr>
                <a:spLocks noChangeArrowheads="1"/>
              </p:cNvSpPr>
              <p:nvPr/>
            </p:nvSpPr>
            <p:spPr bwMode="auto">
              <a:xfrm>
                <a:off x="21907500" y="22879050"/>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dirty="0" smtClean="0">
                    <a:solidFill>
                      <a:srgbClr val="FFFFFF"/>
                    </a:solidFill>
                  </a:rPr>
                  <a:t>VF</a:t>
                </a:r>
                <a:endParaRPr lang="es-ES" dirty="0"/>
              </a:p>
            </p:txBody>
          </p:sp>
          <p:sp>
            <p:nvSpPr>
              <p:cNvPr id="35" name="Rectangle 16"/>
              <p:cNvSpPr>
                <a:spLocks noChangeArrowheads="1"/>
              </p:cNvSpPr>
              <p:nvPr/>
            </p:nvSpPr>
            <p:spPr bwMode="auto">
              <a:xfrm>
                <a:off x="25736550" y="229076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a:solidFill>
                      <a:srgbClr val="FFFFFF"/>
                    </a:solidFill>
                  </a:rPr>
                  <a:t>NDFI</a:t>
                </a:r>
                <a:endParaRPr lang="es-ES" dirty="0"/>
              </a:p>
            </p:txBody>
          </p:sp>
          <p:sp>
            <p:nvSpPr>
              <p:cNvPr id="36" name="Rectangle 17"/>
              <p:cNvSpPr>
                <a:spLocks noChangeArrowheads="1"/>
              </p:cNvSpPr>
              <p:nvPr/>
            </p:nvSpPr>
            <p:spPr bwMode="auto">
              <a:xfrm>
                <a:off x="25736550" y="20850225"/>
                <a:ext cx="971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p>
                <a:pPr algn="r"/>
                <a:r>
                  <a:rPr lang="pt-BR" b="1" dirty="0" smtClean="0">
                    <a:solidFill>
                      <a:srgbClr val="FFFFFF"/>
                    </a:solidFill>
                  </a:rPr>
                  <a:t>VNF</a:t>
                </a:r>
                <a:endParaRPr lang="es-ES" dirty="0"/>
              </a:p>
            </p:txBody>
          </p:sp>
        </p:grpSp>
      </p:grpSp>
      <p:sp>
        <p:nvSpPr>
          <p:cNvPr id="24" name="TextBox 23"/>
          <p:cNvSpPr txBox="1"/>
          <p:nvPr/>
        </p:nvSpPr>
        <p:spPr>
          <a:xfrm>
            <a:off x="300858" y="4001459"/>
            <a:ext cx="4048125" cy="553998"/>
          </a:xfrm>
          <a:prstGeom prst="rect">
            <a:avLst/>
          </a:prstGeom>
          <a:solidFill>
            <a:schemeClr val="accent3"/>
          </a:solidFill>
        </p:spPr>
        <p:txBody>
          <a:bodyPr wrap="square" rtlCol="0">
            <a:spAutoFit/>
          </a:bodyPr>
          <a:lstStyle/>
          <a:p>
            <a:pPr>
              <a:lnSpc>
                <a:spcPts val="1800"/>
              </a:lnSpc>
            </a:pPr>
            <a:r>
              <a:rPr lang="pt-BR" sz="1200" dirty="0" smtClean="0">
                <a:latin typeface="Verdana" pitchFamily="34" charset="0"/>
              </a:rPr>
              <a:t>Donde VF corresponde a vegetación fotosintética y VNF corresponde a vegetación no fotosintética</a:t>
            </a:r>
            <a:endParaRPr lang="es-ES" sz="1200" dirty="0" smtClean="0">
              <a:latin typeface="Verdana" pitchFamily="34" charset="0"/>
            </a:endParaRPr>
          </a:p>
        </p:txBody>
      </p:sp>
    </p:spTree>
    <p:extLst>
      <p:ext uri="{BB962C8B-B14F-4D97-AF65-F5344CB8AC3E}">
        <p14:creationId xmlns:p14="http://schemas.microsoft.com/office/powerpoint/2010/main" val="3968035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Definición de degradación forestal y contexto de la OBP del IPCC</a:t>
            </a:r>
          </a:p>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Tipos de degradación forestal</a:t>
            </a:r>
          </a:p>
          <a:p>
            <a:pPr marL="457200" lvl="0" indent="-457200">
              <a:lnSpc>
                <a:spcPct val="100000"/>
              </a:lnSpc>
              <a:buSzPct val="115000"/>
              <a:buFont typeface="+mj-lt"/>
              <a:buAutoNum type="arabicPeriod"/>
            </a:pPr>
            <a:r>
              <a:rPr lang="" sz="2000" b="1" noProof="0" dirty="0" smtClean="0"/>
              <a:t>Métodos para evaluar zonas de degradación forestal </a:t>
            </a:r>
          </a:p>
          <a:p>
            <a:pPr marL="1244600" lvl="1" indent="-514350">
              <a:lnSpc>
                <a:spcPct val="100000"/>
              </a:lnSpc>
              <a:buClr>
                <a:schemeClr val="bg2">
                  <a:lumMod val="20000"/>
                  <a:lumOff val="80000"/>
                </a:schemeClr>
              </a:buClr>
              <a:buFont typeface="+mj-lt"/>
              <a:buAutoNum type="romanLcPeriod"/>
            </a:pPr>
            <a:r>
              <a:rPr lang="" sz="2000" noProof="0" dirty="0" smtClean="0">
                <a:solidFill>
                  <a:schemeClr val="bg2">
                    <a:lumMod val="20000"/>
                    <a:lumOff val="80000"/>
                  </a:schemeClr>
                </a:solidFill>
              </a:rPr>
              <a:t>Seguimiento de la degradación forestal por tala selectiva</a:t>
            </a:r>
          </a:p>
          <a:p>
            <a:pPr marL="1244600" lvl="1" indent="-514350">
              <a:lnSpc>
                <a:spcPct val="100000"/>
              </a:lnSpc>
              <a:buFont typeface="+mj-lt"/>
              <a:buAutoNum type="romanLcPeriod"/>
            </a:pPr>
            <a:r>
              <a:rPr lang="" sz="2000" b="1" noProof="0" dirty="0" smtClean="0"/>
              <a:t>Métodos de detección remota</a:t>
            </a:r>
          </a:p>
          <a:p>
            <a:pPr marL="2141537" lvl="2" indent="-514350">
              <a:lnSpc>
                <a:spcPct val="100000"/>
              </a:lnSpc>
              <a:buClr>
                <a:schemeClr val="bg2">
                  <a:lumMod val="20000"/>
                  <a:lumOff val="80000"/>
                </a:schemeClr>
              </a:buClr>
              <a:buFont typeface="+mj-lt"/>
              <a:buAutoNum type="alphaLcParenR"/>
            </a:pPr>
            <a:r>
              <a:rPr lang="" sz="2000" noProof="0" dirty="0" smtClean="0">
                <a:solidFill>
                  <a:schemeClr val="bg2">
                    <a:lumMod val="20000"/>
                    <a:lumOff val="80000"/>
                  </a:schemeClr>
                </a:solidFill>
              </a:rPr>
              <a:t>métodos directos</a:t>
            </a:r>
          </a:p>
          <a:p>
            <a:pPr marL="2141537" lvl="2" indent="-514350">
              <a:lnSpc>
                <a:spcPct val="100000"/>
              </a:lnSpc>
              <a:buClr>
                <a:schemeClr val="bg2"/>
              </a:buClr>
              <a:buFont typeface="+mj-lt"/>
              <a:buAutoNum type="alphaLcParenR"/>
            </a:pPr>
            <a:r>
              <a:rPr lang="" sz="2000" b="1" noProof="0" dirty="0" smtClean="0"/>
              <a:t>métodos indirectos</a:t>
            </a:r>
          </a:p>
          <a:p>
            <a:pPr marL="457200" lvl="0" indent="-457200">
              <a:lnSpc>
                <a:spcPct val="100000"/>
              </a:lnSpc>
              <a:buClr>
                <a:schemeClr val="bg2">
                  <a:lumMod val="20000"/>
                  <a:lumOff val="80000"/>
                </a:schemeClr>
              </a:buClr>
              <a:buSzPct val="115000"/>
              <a:buFont typeface="+mj-lt"/>
              <a:buAutoNum type="arabicPeriod"/>
            </a:pPr>
            <a:r>
              <a:rPr lang="" sz="2000" i="1" noProof="0" dirty="0" smtClean="0">
                <a:solidFill>
                  <a:schemeClr val="bg2">
                    <a:lumMod val="20000"/>
                    <a:lumOff val="80000"/>
                  </a:schemeClr>
                </a:solidFill>
              </a:rPr>
              <a:t>Software</a:t>
            </a:r>
            <a:r>
              <a:rPr lang="" sz="2000" noProof="0" dirty="0" smtClean="0">
                <a:solidFill>
                  <a:schemeClr val="bg2">
                    <a:lumMod val="20000"/>
                    <a:lumOff val="80000"/>
                  </a:schemeClr>
                </a:solidFill>
              </a:rPr>
              <a:t> necesario</a:t>
            </a:r>
          </a:p>
          <a:p>
            <a:pPr marL="457200" lvl="0" indent="-457200">
              <a:lnSpc>
                <a:spcPct val="100000"/>
              </a:lnSpc>
              <a:buClr>
                <a:schemeClr val="bg2">
                  <a:lumMod val="20000"/>
                  <a:lumOff val="80000"/>
                </a:schemeClr>
              </a:buClr>
              <a:buSzPct val="115000"/>
              <a:buFont typeface="+mj-lt"/>
              <a:buAutoNum type="arabicPeriod"/>
            </a:pPr>
            <a:endParaRPr lang="" sz="2000" noProof="0" dirty="0" smtClean="0">
              <a:solidFill>
                <a:schemeClr val="bg2">
                  <a:lumMod val="20000"/>
                  <a:lumOff val="80000"/>
                </a:schemeClr>
              </a:solidFill>
            </a:endParaRPr>
          </a:p>
          <a:p>
            <a:pPr marL="0" lvl="0" indent="0">
              <a:lnSpc>
                <a:spcPct val="100000"/>
              </a:lnSpc>
              <a:buClr>
                <a:schemeClr val="bg2">
                  <a:lumMod val="20000"/>
                  <a:lumOff val="80000"/>
                </a:schemeClr>
              </a:buClr>
              <a:buSzPct val="115000"/>
              <a:buNone/>
            </a:pPr>
            <a:endParaRPr lang="" sz="1800" noProof="0" dirty="0">
              <a:solidFill>
                <a:schemeClr val="bg2">
                  <a:lumMod val="20000"/>
                  <a:lumOff val="80000"/>
                </a:schemeClr>
              </a:solidFill>
            </a:endParaRPr>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236" y="230188"/>
            <a:ext cx="8880764" cy="1304611"/>
          </a:xfrm>
        </p:spPr>
        <p:txBody>
          <a:bodyPr/>
          <a:lstStyle/>
          <a:p>
            <a:pPr algn="ctr" eaLnBrk="1" hangingPunct="1">
              <a:defRPr/>
            </a:pPr>
            <a:r>
              <a:rPr lang="" noProof="0" dirty="0" smtClean="0"/>
              <a:t>Método indirecto para rastrear la degradación forestal: Bosque intacto/bosque no intacto</a:t>
            </a:r>
            <a:endParaRPr lang="" noProof="0" dirty="0"/>
          </a:p>
        </p:txBody>
      </p:sp>
      <p:sp>
        <p:nvSpPr>
          <p:cNvPr id="24580" name="Tijdelijke aanduiding voor tekst 2"/>
          <p:cNvSpPr>
            <a:spLocks noGrp="1"/>
          </p:cNvSpPr>
          <p:nvPr>
            <p:ph type="body" sz="quarter" idx="10"/>
          </p:nvPr>
        </p:nvSpPr>
        <p:spPr>
          <a:xfrm>
            <a:off x="392113" y="1924050"/>
            <a:ext cx="8521700" cy="3095625"/>
          </a:xfrm>
        </p:spPr>
        <p:txBody>
          <a:bodyPr/>
          <a:lstStyle/>
          <a:p>
            <a:pPr eaLnBrk="1" hangingPunct="1">
              <a:lnSpc>
                <a:spcPct val="100000"/>
              </a:lnSpc>
            </a:pPr>
            <a:r>
              <a:rPr lang="" noProof="0" dirty="0" smtClean="0"/>
              <a:t>No siempre es posible obtener imágenes de la degradación forestal directamente mediante métodos de detección remota (por ejemplo, en contexto histórico).</a:t>
            </a:r>
            <a:endParaRPr lang="" noProof="0" dirty="0" smtClean="0">
              <a:solidFill>
                <a:schemeClr val="tx1"/>
              </a:solidFill>
            </a:endParaRPr>
          </a:p>
          <a:p>
            <a:pPr eaLnBrk="1" hangingPunct="1">
              <a:lnSpc>
                <a:spcPct val="100000"/>
              </a:lnSpc>
            </a:pPr>
            <a:r>
              <a:rPr lang="" noProof="0" dirty="0" smtClean="0">
                <a:solidFill>
                  <a:schemeClr val="tx1"/>
                </a:solidFill>
              </a:rPr>
              <a:t>Se ha propuesto un método indirecto en el que, en líneas generales, se adaptan los conceptos elaborados para evaluar el paisaje forestal intacto mundial en el marco de las directrices y la orientación del IPCC sobre cómo notificar las emisiones y remociones de GEI en tierras forestales.</a:t>
            </a:r>
          </a:p>
        </p:txBody>
      </p:sp>
    </p:spTree>
    <p:extLst>
      <p:ext uri="{BB962C8B-B14F-4D97-AF65-F5344CB8AC3E}">
        <p14:creationId xmlns:p14="http://schemas.microsoft.com/office/powerpoint/2010/main" val="308564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SzPct val="115000"/>
              <a:buFont typeface="+mj-lt"/>
              <a:buAutoNum type="arabicPeriod"/>
            </a:pPr>
            <a:r>
              <a:rPr lang="" sz="2000" b="1" noProof="0" dirty="0" smtClean="0"/>
              <a:t>Definición de degradación forestal y contexto de la OBP del IPCC</a:t>
            </a:r>
          </a:p>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Tipos de degradación forestal</a:t>
            </a:r>
          </a:p>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Métodos para evaluar zonas de degradación forestal </a:t>
            </a:r>
          </a:p>
          <a:p>
            <a:pPr marL="1244600" lvl="1" indent="-514350">
              <a:lnSpc>
                <a:spcPct val="100000"/>
              </a:lnSpc>
              <a:buClr>
                <a:schemeClr val="bg2">
                  <a:lumMod val="20000"/>
                  <a:lumOff val="80000"/>
                </a:schemeClr>
              </a:buClr>
              <a:buFont typeface="+mj-lt"/>
              <a:buAutoNum type="romanLcPeriod"/>
            </a:pPr>
            <a:r>
              <a:rPr lang="" sz="2000" noProof="0" dirty="0" smtClean="0">
                <a:solidFill>
                  <a:schemeClr val="bg2">
                    <a:lumMod val="20000"/>
                    <a:lumOff val="80000"/>
                  </a:schemeClr>
                </a:solidFill>
              </a:rPr>
              <a:t>Seguimiento de la degradación forestal por tala selectiva</a:t>
            </a:r>
          </a:p>
          <a:p>
            <a:pPr marL="1244600" lvl="1" indent="-514350">
              <a:lnSpc>
                <a:spcPct val="100000"/>
              </a:lnSpc>
              <a:buClr>
                <a:schemeClr val="bg2">
                  <a:lumMod val="20000"/>
                  <a:lumOff val="80000"/>
                </a:schemeClr>
              </a:buClr>
              <a:buFont typeface="+mj-lt"/>
              <a:buAutoNum type="romanLcPeriod"/>
            </a:pPr>
            <a:r>
              <a:rPr lang="" sz="2000" noProof="0" dirty="0" smtClean="0">
                <a:solidFill>
                  <a:schemeClr val="bg2">
                    <a:lumMod val="20000"/>
                    <a:lumOff val="80000"/>
                  </a:schemeClr>
                </a:solidFill>
              </a:rPr>
              <a:t>Métodos de detección remota</a:t>
            </a:r>
          </a:p>
          <a:p>
            <a:pPr marL="2141537" lvl="2" indent="-514350">
              <a:lnSpc>
                <a:spcPct val="100000"/>
              </a:lnSpc>
              <a:buClr>
                <a:schemeClr val="bg2">
                  <a:lumMod val="20000"/>
                  <a:lumOff val="80000"/>
                </a:schemeClr>
              </a:buClr>
              <a:buFont typeface="+mj-lt"/>
              <a:buAutoNum type="alphaLcParenR"/>
            </a:pPr>
            <a:r>
              <a:rPr lang="" sz="2000" noProof="0" dirty="0" smtClean="0">
                <a:solidFill>
                  <a:schemeClr val="bg2">
                    <a:lumMod val="20000"/>
                    <a:lumOff val="80000"/>
                  </a:schemeClr>
                </a:solidFill>
              </a:rPr>
              <a:t>métodos directos</a:t>
            </a:r>
          </a:p>
          <a:p>
            <a:pPr marL="2141537" lvl="2" indent="-514350">
              <a:lnSpc>
                <a:spcPct val="100000"/>
              </a:lnSpc>
              <a:buClr>
                <a:schemeClr val="bg2">
                  <a:lumMod val="20000"/>
                  <a:lumOff val="80000"/>
                </a:schemeClr>
              </a:buClr>
              <a:buFont typeface="+mj-lt"/>
              <a:buAutoNum type="alphaLcParenR"/>
            </a:pPr>
            <a:r>
              <a:rPr lang="" sz="2000" noProof="0" dirty="0" smtClean="0">
                <a:solidFill>
                  <a:schemeClr val="bg2">
                    <a:lumMod val="20000"/>
                    <a:lumOff val="80000"/>
                  </a:schemeClr>
                </a:solidFill>
              </a:rPr>
              <a:t>métodos indirectos</a:t>
            </a:r>
          </a:p>
          <a:p>
            <a:pPr marL="457200" lvl="0" indent="-457200">
              <a:lnSpc>
                <a:spcPct val="100000"/>
              </a:lnSpc>
              <a:buClr>
                <a:schemeClr val="bg2">
                  <a:lumMod val="20000"/>
                  <a:lumOff val="80000"/>
                </a:schemeClr>
              </a:buClr>
              <a:buSzPct val="115000"/>
              <a:buFont typeface="+mj-lt"/>
              <a:buAutoNum type="arabicPeriod"/>
            </a:pPr>
            <a:r>
              <a:rPr lang="" sz="2000" i="1" noProof="0" dirty="0" smtClean="0">
                <a:solidFill>
                  <a:schemeClr val="bg2">
                    <a:lumMod val="20000"/>
                    <a:lumOff val="80000"/>
                  </a:schemeClr>
                </a:solidFill>
              </a:rPr>
              <a:t>Software</a:t>
            </a:r>
            <a:r>
              <a:rPr lang="" sz="2000" noProof="0" dirty="0" smtClean="0">
                <a:solidFill>
                  <a:schemeClr val="bg2">
                    <a:lumMod val="20000"/>
                    <a:lumOff val="80000"/>
                  </a:schemeClr>
                </a:solidFill>
              </a:rPr>
              <a:t> necesario</a:t>
            </a:r>
          </a:p>
          <a:p>
            <a:pPr marL="0" lvl="0" indent="0">
              <a:lnSpc>
                <a:spcPct val="100000"/>
              </a:lnSpc>
              <a:buClr>
                <a:schemeClr val="bg2">
                  <a:lumMod val="20000"/>
                  <a:lumOff val="80000"/>
                </a:schemeClr>
              </a:buClr>
              <a:buSzPct val="115000"/>
              <a:buNone/>
            </a:pPr>
            <a:endParaRPr lang="" sz="1800" noProof="0" dirty="0">
              <a:solidFill>
                <a:schemeClr val="bg2">
                  <a:lumMod val="20000"/>
                  <a:lumOff val="80000"/>
                </a:schemeClr>
              </a:solidFill>
            </a:endParaRPr>
          </a:p>
        </p:txBody>
      </p:sp>
    </p:spTree>
    <p:extLst>
      <p:ext uri="{BB962C8B-B14F-4D97-AF65-F5344CB8AC3E}">
        <p14:creationId xmlns:p14="http://schemas.microsoft.com/office/powerpoint/2010/main" val="33866598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836" y="230188"/>
            <a:ext cx="8823602" cy="1353086"/>
          </a:xfrm>
        </p:spPr>
        <p:txBody>
          <a:bodyPr/>
          <a:lstStyle/>
          <a:p>
            <a:pPr eaLnBrk="1" hangingPunct="1">
              <a:defRPr/>
            </a:pPr>
            <a:r>
              <a:rPr lang="" noProof="0" dirty="0" smtClean="0"/>
              <a:t>Método de bosque intacto/bosque no intacto: Conceptos básicos</a:t>
            </a:r>
            <a:endParaRPr lang="" noProof="0" dirty="0"/>
          </a:p>
        </p:txBody>
      </p:sp>
      <p:sp>
        <p:nvSpPr>
          <p:cNvPr id="26628" name="Tijdelijke aanduiding voor tekst 2"/>
          <p:cNvSpPr>
            <a:spLocks noGrp="1"/>
          </p:cNvSpPr>
          <p:nvPr>
            <p:ph type="body" sz="quarter" idx="10"/>
          </p:nvPr>
        </p:nvSpPr>
        <p:spPr>
          <a:xfrm>
            <a:off x="392113" y="1757295"/>
            <a:ext cx="8618537" cy="3981450"/>
          </a:xfrm>
        </p:spPr>
        <p:txBody>
          <a:bodyPr/>
          <a:lstStyle/>
          <a:p>
            <a:pPr eaLnBrk="1" hangingPunct="1">
              <a:spcBef>
                <a:spcPct val="0"/>
              </a:spcBef>
            </a:pPr>
            <a:r>
              <a:rPr lang="" noProof="0" dirty="0" smtClean="0"/>
              <a:t>Definiciones:</a:t>
            </a:r>
          </a:p>
          <a:p>
            <a:pPr lvl="1" eaLnBrk="1" hangingPunct="1">
              <a:spcBef>
                <a:spcPct val="0"/>
              </a:spcBef>
            </a:pPr>
            <a:r>
              <a:rPr lang="" noProof="0" dirty="0" smtClean="0"/>
              <a:t>Bosques intactos: reservas completas (bosque con cubierta arbórea natural entre 10 % y 100 %)</a:t>
            </a:r>
          </a:p>
          <a:p>
            <a:pPr lvl="1" eaLnBrk="1" hangingPunct="1">
              <a:spcBef>
                <a:spcPct val="0"/>
              </a:spcBef>
            </a:pPr>
            <a:r>
              <a:rPr lang="" noProof="0" dirty="0" smtClean="0"/>
              <a:t>Bosques no intactos: reservas incompletas (bosque con algún grado de explotación maderera o de degradación de la cubierta arbórea)</a:t>
            </a:r>
          </a:p>
          <a:p>
            <a:pPr eaLnBrk="1" hangingPunct="1"/>
            <a:r>
              <a:rPr lang="" noProof="0" dirty="0" smtClean="0">
                <a:solidFill>
                  <a:schemeClr val="tx1"/>
                </a:solidFill>
              </a:rPr>
              <a:t>Esta distinción debe aplicarse a todas las subcategorías de uso de tierras forestales que los países notifiquen en el marco de la CMNUCC.</a:t>
            </a:r>
          </a:p>
          <a:p>
            <a:pPr eaLnBrk="1" hangingPunct="1"/>
            <a:r>
              <a:rPr lang="" noProof="0" dirty="0" smtClean="0"/>
              <a:t>Así, los países deben recopilar también los datos </a:t>
            </a:r>
            <a:r>
              <a:rPr lang="" dirty="0"/>
              <a:t>correspondientes de </a:t>
            </a:r>
            <a:r>
              <a:rPr lang="" noProof="0" dirty="0" smtClean="0"/>
              <a:t>reservas de carbono para caracterizar cada subcategoría de tierras forestales.</a:t>
            </a:r>
          </a:p>
        </p:txBody>
      </p:sp>
    </p:spTree>
    <p:extLst>
      <p:ext uri="{BB962C8B-B14F-4D97-AF65-F5344CB8AC3E}">
        <p14:creationId xmlns:p14="http://schemas.microsoft.com/office/powerpoint/2010/main" val="1425280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964" y="230188"/>
            <a:ext cx="8869402" cy="1196830"/>
          </a:xfrm>
        </p:spPr>
        <p:txBody>
          <a:bodyPr/>
          <a:lstStyle/>
          <a:p>
            <a:pPr eaLnBrk="1" hangingPunct="1">
              <a:defRPr/>
            </a:pPr>
            <a:r>
              <a:rPr lang="" noProof="0" dirty="0" smtClean="0"/>
              <a:t>Método de bosque intacto/bosque no intacto: Definición de tierras forestales intactas</a:t>
            </a:r>
            <a:endParaRPr lang="" noProof="0" dirty="0"/>
          </a:p>
        </p:txBody>
      </p:sp>
      <p:sp>
        <p:nvSpPr>
          <p:cNvPr id="28676" name="Tijdelijke aanduiding voor tekst 2"/>
          <p:cNvSpPr>
            <a:spLocks noGrp="1"/>
          </p:cNvSpPr>
          <p:nvPr>
            <p:ph type="body" sz="quarter" idx="10"/>
          </p:nvPr>
        </p:nvSpPr>
        <p:spPr>
          <a:xfrm>
            <a:off x="63829" y="1925585"/>
            <a:ext cx="8999537" cy="4057650"/>
          </a:xfrm>
        </p:spPr>
        <p:txBody>
          <a:bodyPr/>
          <a:lstStyle/>
          <a:p>
            <a:pPr eaLnBrk="1" hangingPunct="1">
              <a:spcBef>
                <a:spcPct val="0"/>
              </a:spcBef>
            </a:pPr>
            <a:r>
              <a:rPr lang="" sz="2000" noProof="0" dirty="0" smtClean="0"/>
              <a:t>Definidas según parámetros basados en criterios espaciales que podrían aplicarse de manera objetiva y sistemática en todo el territorio nacional.</a:t>
            </a:r>
          </a:p>
          <a:p>
            <a:pPr eaLnBrk="1" hangingPunct="1">
              <a:spcBef>
                <a:spcPct val="0"/>
              </a:spcBef>
            </a:pPr>
            <a:r>
              <a:rPr lang="" sz="2000" noProof="0" dirty="0" smtClean="0"/>
              <a:t>La definición específica para cada país podría ser, por ejemplo:</a:t>
            </a:r>
          </a:p>
          <a:p>
            <a:pPr lvl="1" eaLnBrk="1" hangingPunct="1">
              <a:lnSpc>
                <a:spcPct val="100000"/>
              </a:lnSpc>
            </a:pPr>
            <a:r>
              <a:rPr lang="" sz="1800" noProof="0" dirty="0" smtClean="0"/>
              <a:t>Situadas en tierras forestales según las definiciones de la CMNUCC y con una zona de amortiguación dentro del bosque</a:t>
            </a:r>
          </a:p>
          <a:p>
            <a:pPr lvl="1" eaLnBrk="1" hangingPunct="1">
              <a:lnSpc>
                <a:spcPct val="100000"/>
              </a:lnSpc>
            </a:pPr>
            <a:r>
              <a:rPr lang="" sz="1800" noProof="0" dirty="0" smtClean="0"/>
              <a:t>Incluyen un mosaico continuo de ecosistemas naturales</a:t>
            </a:r>
          </a:p>
          <a:p>
            <a:pPr lvl="1" eaLnBrk="1" hangingPunct="1">
              <a:lnSpc>
                <a:spcPct val="100000"/>
              </a:lnSpc>
            </a:pPr>
            <a:r>
              <a:rPr lang="" sz="1800" noProof="0" dirty="0" smtClean="0"/>
              <a:t>No fragmentadas por infraestructura (camino, río navegable, etc.)</a:t>
            </a:r>
          </a:p>
          <a:p>
            <a:pPr lvl="1" eaLnBrk="1" hangingPunct="1">
              <a:lnSpc>
                <a:spcPct val="100000"/>
              </a:lnSpc>
            </a:pPr>
            <a:r>
              <a:rPr lang="" sz="1800" noProof="0" dirty="0" smtClean="0"/>
              <a:t>Sin signos de transformación humana significativa </a:t>
            </a:r>
          </a:p>
          <a:p>
            <a:pPr lvl="1" eaLnBrk="1" hangingPunct="1">
              <a:lnSpc>
                <a:spcPct val="100000"/>
              </a:lnSpc>
            </a:pPr>
            <a:r>
              <a:rPr lang="" sz="1800" noProof="0" dirty="0" smtClean="0"/>
              <a:t>Sin tierras quemadas ni sitios de árboles jóvenes adyacentes a los componentes de infraestructura</a:t>
            </a:r>
          </a:p>
        </p:txBody>
      </p:sp>
      <p:sp>
        <p:nvSpPr>
          <p:cNvPr id="28678" name="TextBox 7"/>
          <p:cNvSpPr txBox="1">
            <a:spLocks noChangeArrowheads="1"/>
          </p:cNvSpPr>
          <p:nvPr/>
        </p:nvSpPr>
        <p:spPr bwMode="auto">
          <a:xfrm>
            <a:off x="5628563" y="5669460"/>
            <a:ext cx="3403432" cy="323165"/>
          </a:xfrm>
          <a:prstGeom prst="rect">
            <a:avLst/>
          </a:prstGeom>
          <a:noFill/>
          <a:ln w="9525">
            <a:noFill/>
            <a:miter lim="800000"/>
            <a:headEnd/>
            <a:tailEnd/>
          </a:ln>
        </p:spPr>
        <p:txBody>
          <a:bodyPr wrap="none">
            <a:spAutoFit/>
          </a:bodyPr>
          <a:lstStyle/>
          <a:p>
            <a:pPr>
              <a:lnSpc>
                <a:spcPts val="1800"/>
              </a:lnSpc>
            </a:pPr>
            <a:r>
              <a:rPr lang="en-US" sz="1600" dirty="0">
                <a:latin typeface="Verdana" pitchFamily="34" charset="0"/>
              </a:rPr>
              <a:t>Fuente: Potapov </a:t>
            </a:r>
            <a:r>
              <a:rPr lang="en-US" sz="1600" dirty="0" smtClean="0">
                <a:latin typeface="Verdana" pitchFamily="34" charset="0"/>
              </a:rPr>
              <a:t>y otros, 2008</a:t>
            </a:r>
            <a:endParaRPr lang="es-ES" sz="1600" dirty="0">
              <a:latin typeface="Verdana" pitchFamily="34" charset="0"/>
            </a:endParaRPr>
          </a:p>
        </p:txBody>
      </p:sp>
    </p:spTree>
    <p:extLst>
      <p:ext uri="{BB962C8B-B14F-4D97-AF65-F5344CB8AC3E}">
        <p14:creationId xmlns:p14="http://schemas.microsoft.com/office/powerpoint/2010/main" val="3240307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351" y="230188"/>
            <a:ext cx="9001124" cy="1087662"/>
          </a:xfrm>
        </p:spPr>
        <p:txBody>
          <a:bodyPr/>
          <a:lstStyle/>
          <a:p>
            <a:pPr eaLnBrk="1" hangingPunct="1">
              <a:defRPr/>
            </a:pPr>
            <a:r>
              <a:rPr lang="" noProof="0" dirty="0" smtClean="0"/>
              <a:t>Método de bosque intacto/bosque no intacto: Aplicación a la contabilidad del carbono</a:t>
            </a:r>
            <a:endParaRPr lang="" noProof="0" dirty="0"/>
          </a:p>
        </p:txBody>
      </p:sp>
      <p:sp>
        <p:nvSpPr>
          <p:cNvPr id="32772" name="Tijdelijke aanduiding voor tekst 2"/>
          <p:cNvSpPr>
            <a:spLocks noGrp="1"/>
          </p:cNvSpPr>
          <p:nvPr>
            <p:ph type="body" sz="quarter" idx="10"/>
          </p:nvPr>
        </p:nvSpPr>
        <p:spPr>
          <a:xfrm>
            <a:off x="134938" y="1484903"/>
            <a:ext cx="8828087" cy="4403725"/>
          </a:xfrm>
        </p:spPr>
        <p:txBody>
          <a:bodyPr/>
          <a:lstStyle/>
          <a:p>
            <a:pPr eaLnBrk="1" hangingPunct="1"/>
            <a:r>
              <a:rPr lang="" sz="2000" noProof="0" dirty="0" smtClean="0">
                <a:solidFill>
                  <a:schemeClr val="tx1"/>
                </a:solidFill>
              </a:rPr>
              <a:t>La emisión de carbono por degradación forestal para cada tipo de bosque consta de dos factores: 1) la diferencia en contenido de carbono entre el bosque intacto y el bosque no intacto y 2) la pérdida de superficie de bosque intacto durante el período de contabilización.</a:t>
            </a:r>
          </a:p>
        </p:txBody>
      </p:sp>
      <p:pic>
        <p:nvPicPr>
          <p:cNvPr id="32773" name="Picture 2"/>
          <p:cNvPicPr>
            <a:picLocks noChangeAspect="1" noChangeArrowheads="1"/>
          </p:cNvPicPr>
          <p:nvPr/>
        </p:nvPicPr>
        <p:blipFill>
          <a:blip r:embed="rId3" cstate="print"/>
          <a:srcRect l="6003" t="25853" r="3001" b="12569"/>
          <a:stretch>
            <a:fillRect/>
          </a:stretch>
        </p:blipFill>
        <p:spPr bwMode="auto">
          <a:xfrm>
            <a:off x="4114800" y="3093729"/>
            <a:ext cx="5019675" cy="2581275"/>
          </a:xfrm>
          <a:prstGeom prst="rect">
            <a:avLst/>
          </a:prstGeom>
          <a:noFill/>
          <a:ln w="9525">
            <a:noFill/>
            <a:miter lim="800000"/>
            <a:headEnd/>
            <a:tailEnd/>
          </a:ln>
        </p:spPr>
      </p:pic>
      <p:sp>
        <p:nvSpPr>
          <p:cNvPr id="32774" name="Tijdelijke aanduiding voor tekst 2"/>
          <p:cNvSpPr txBox="1">
            <a:spLocks/>
          </p:cNvSpPr>
          <p:nvPr/>
        </p:nvSpPr>
        <p:spPr bwMode="auto">
          <a:xfrm>
            <a:off x="133350" y="3169948"/>
            <a:ext cx="4076700" cy="2800350"/>
          </a:xfrm>
          <a:prstGeom prst="rect">
            <a:avLst/>
          </a:prstGeom>
          <a:noFill/>
          <a:ln w="9525">
            <a:noFill/>
            <a:miter lim="800000"/>
            <a:headEnd/>
            <a:tailEnd/>
          </a:ln>
        </p:spPr>
        <p:txBody>
          <a:bodyPr/>
          <a:lstStyle/>
          <a:p>
            <a:pPr marL="252413" indent="-252413">
              <a:lnSpc>
                <a:spcPts val="2500"/>
              </a:lnSpc>
              <a:spcBef>
                <a:spcPts val="1200"/>
              </a:spcBef>
              <a:buClr>
                <a:schemeClr val="bg2"/>
              </a:buClr>
              <a:buSzPct val="140000"/>
              <a:buFont typeface="Wingdings" pitchFamily="2" charset="2"/>
              <a:buChar char="§"/>
            </a:pPr>
            <a:r>
              <a:rPr lang="en-US" sz="2000" dirty="0" smtClean="0">
                <a:solidFill>
                  <a:schemeClr val="bg2"/>
                </a:solidFill>
                <a:latin typeface="Verdana" pitchFamily="34" charset="0"/>
              </a:rPr>
              <a:t>La degradación forestal está incluida en la conversión de bosque intacto a bosque no intacto y, por ende, se contabiliza como cambio en las reservas de carbono en esa fracción de tierras forestales que continúan siendo tierras forestales</a:t>
            </a:r>
            <a:endParaRPr lang="es-ES" sz="2000" i="1" dirty="0">
              <a:solidFill>
                <a:schemeClr val="bg2"/>
              </a:solidFill>
              <a:latin typeface="Verdana" pitchFamily="34" charset="0"/>
            </a:endParaRPr>
          </a:p>
        </p:txBody>
      </p:sp>
      <p:sp>
        <p:nvSpPr>
          <p:cNvPr id="32777" name="TextBox 7"/>
          <p:cNvSpPr txBox="1">
            <a:spLocks noChangeArrowheads="1"/>
          </p:cNvSpPr>
          <p:nvPr/>
        </p:nvSpPr>
        <p:spPr bwMode="auto">
          <a:xfrm>
            <a:off x="5533300" y="5732516"/>
            <a:ext cx="3533340" cy="323165"/>
          </a:xfrm>
          <a:prstGeom prst="rect">
            <a:avLst/>
          </a:prstGeom>
          <a:noFill/>
          <a:ln w="9525">
            <a:noFill/>
            <a:miter lim="800000"/>
            <a:headEnd/>
            <a:tailEnd/>
          </a:ln>
        </p:spPr>
        <p:txBody>
          <a:bodyPr wrap="none">
            <a:spAutoFit/>
          </a:bodyPr>
          <a:lstStyle/>
          <a:p>
            <a:pPr>
              <a:lnSpc>
                <a:spcPts val="1800"/>
              </a:lnSpc>
            </a:pPr>
            <a:r>
              <a:rPr lang="en-US" sz="1600" dirty="0">
                <a:latin typeface="Verdana" pitchFamily="34" charset="0"/>
              </a:rPr>
              <a:t>Fuente: Mollicone </a:t>
            </a:r>
            <a:r>
              <a:rPr lang="en-US" sz="1600" dirty="0" smtClean="0">
                <a:latin typeface="Verdana" pitchFamily="34" charset="0"/>
              </a:rPr>
              <a:t>y otros, 2007</a:t>
            </a:r>
            <a:endParaRPr lang="es-ES" sz="1600" dirty="0">
              <a:latin typeface="Verdana" pitchFamily="34" charset="0"/>
            </a:endParaRPr>
          </a:p>
        </p:txBody>
      </p:sp>
    </p:spTree>
    <p:extLst>
      <p:ext uri="{BB962C8B-B14F-4D97-AF65-F5344CB8AC3E}">
        <p14:creationId xmlns:p14="http://schemas.microsoft.com/office/powerpoint/2010/main" val="24407342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9545" y="153988"/>
            <a:ext cx="8375026" cy="1044191"/>
          </a:xfrm>
        </p:spPr>
        <p:txBody>
          <a:bodyPr/>
          <a:lstStyle/>
          <a:p>
            <a:pPr eaLnBrk="1" hangingPunct="1">
              <a:defRPr/>
            </a:pPr>
            <a:r>
              <a:rPr lang="" sz="2800" noProof="0" dirty="0" smtClean="0"/>
              <a:t>Método de bosque intacto/bosque no intacto: Matriz de cambio en el uso de la tierra</a:t>
            </a:r>
            <a:endParaRPr lang="" sz="2800" noProof="0" dirty="0"/>
          </a:p>
        </p:txBody>
      </p:sp>
      <p:graphicFrame>
        <p:nvGraphicFramePr>
          <p:cNvPr id="5" name="Group 2"/>
          <p:cNvGraphicFramePr>
            <a:graphicFrameLocks noGrp="1"/>
          </p:cNvGraphicFramePr>
          <p:nvPr>
            <p:extLst>
              <p:ext uri="{D42A27DB-BD31-4B8C-83A1-F6EECF244321}">
                <p14:modId xmlns:p14="http://schemas.microsoft.com/office/powerpoint/2010/main" val="4059784482"/>
              </p:ext>
            </p:extLst>
          </p:nvPr>
        </p:nvGraphicFramePr>
        <p:xfrm>
          <a:off x="192526" y="1374001"/>
          <a:ext cx="8812923" cy="4168414"/>
        </p:xfrm>
        <a:graphic>
          <a:graphicData uri="http://schemas.openxmlformats.org/drawingml/2006/table">
            <a:tbl>
              <a:tblPr/>
              <a:tblGrid>
                <a:gridCol w="1337106"/>
                <a:gridCol w="1562979"/>
                <a:gridCol w="2117127"/>
                <a:gridCol w="2003456"/>
                <a:gridCol w="1792255"/>
              </a:tblGrid>
              <a:tr h="273378">
                <a:tc rowSpan="2" gridSpan="2">
                  <a:txBody>
                    <a:bodyPr/>
                    <a:lstStyle/>
                    <a:p>
                      <a:pPr marL="0" marR="0" lvl="0" indent="0" algn="r" defTabSz="914400" rtl="0" eaLnBrk="0" fontAlgn="base" latinLnBrk="0" hangingPunct="0">
                        <a:lnSpc>
                          <a:spcPct val="100000"/>
                        </a:lnSpc>
                        <a:spcBef>
                          <a:spcPct val="20000"/>
                        </a:spcBef>
                        <a:spcAft>
                          <a:spcPct val="0"/>
                        </a:spcAft>
                        <a:buClr>
                          <a:schemeClr val="bg1"/>
                        </a:buClr>
                        <a:buSzTx/>
                        <a:buFontTx/>
                        <a:buNone/>
                        <a:tabLst/>
                      </a:pPr>
                      <a:r>
                        <a:rPr lang="es-CL" noProof="0" dirty="0" smtClean="0"/>
                        <a:t>  </a:t>
                      </a:r>
                      <a:r>
                        <a:rPr kumimoji="0" lang="es-CL" sz="1600" b="1" i="1" u="none" strike="noStrike" cap="none" normalizeH="0" baseline="0" noProof="0" dirty="0" smtClean="0">
                          <a:ln>
                            <a:noFill/>
                          </a:ln>
                          <a:solidFill>
                            <a:srgbClr val="004494"/>
                          </a:solidFill>
                          <a:effectLst/>
                          <a:latin typeface="Verdana" pitchFamily="34" charset="0"/>
                        </a:rPr>
                        <a:t>A</a:t>
                      </a:r>
                    </a:p>
                    <a:p>
                      <a:pPr marL="0" marR="0" lvl="0" indent="0" algn="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sym typeface="Symbol"/>
                        </a:rPr>
                        <a:t></a:t>
                      </a:r>
                      <a:endParaRPr kumimoji="0" lang="es-CL" sz="1600" b="1" i="1" u="none" strike="noStrike" cap="none" normalizeH="0" baseline="0" noProof="0" dirty="0" smtClean="0">
                        <a:ln>
                          <a:noFill/>
                        </a:ln>
                        <a:solidFill>
                          <a:srgbClr val="004494"/>
                        </a:solidFill>
                        <a:effectLst/>
                        <a:latin typeface="Verdana" pitchFamily="34" charset="0"/>
                        <a:ea typeface="MS PGothic" pitchFamily="34" charset="-128"/>
                        <a:cs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bg1"/>
                        </a:buClr>
                        <a:buSzTx/>
                        <a:buFontTx/>
                        <a:buNone/>
                        <a:tabLst/>
                      </a:pPr>
                      <a:endParaRPr kumimoji="0" lang="es-CL" sz="1600" b="1" i="1" u="none" strike="noStrike" cap="none" normalizeH="0" baseline="0" noProof="0" dirty="0" smtClean="0">
                        <a:ln>
                          <a:noFill/>
                        </a:ln>
                        <a:solidFill>
                          <a:srgbClr val="004494"/>
                        </a:solidFill>
                        <a:effectLst/>
                        <a:latin typeface="Verdana" pitchFamily="34" charset="0"/>
                        <a:ea typeface="MS PGothic" pitchFamily="34" charset="-128"/>
                        <a:cs typeface="Times New Roman" pitchFamily="18" charset="0"/>
                      </a:endParaRPr>
                    </a:p>
                    <a:p>
                      <a:pPr marL="0" marR="0" lvl="0" indent="0" algn="just"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De </a:t>
                      </a:r>
                      <a:r>
                        <a:rPr kumimoji="0" lang="es-CL" sz="1600" b="1" i="1" u="none" strike="noStrike" cap="none" normalizeH="0" baseline="0" noProof="0" dirty="0" smtClean="0">
                          <a:ln>
                            <a:noFill/>
                          </a:ln>
                          <a:solidFill>
                            <a:srgbClr val="004494"/>
                          </a:solidFill>
                          <a:effectLst/>
                          <a:latin typeface="Verdana" pitchFamily="34" charset="0"/>
                          <a:sym typeface="Symbol"/>
                        </a:rPr>
                        <a:t></a:t>
                      </a:r>
                      <a:endParaRPr kumimoji="0" lang="es-CL" sz="1600" b="1" i="1" u="none" strike="noStrike" cap="none" normalizeH="0" baseline="0" noProof="0" dirty="0" smtClean="0">
                        <a:ln>
                          <a:noFill/>
                        </a:ln>
                        <a:solidFill>
                          <a:srgbClr val="004494"/>
                        </a:solidFill>
                        <a:effectLst/>
                        <a:latin typeface="Verdana" pitchFamily="34" charset="0"/>
                        <a:ea typeface="MS PGothic" pitchFamily="34" charset="-128"/>
                        <a:cs typeface="Times New Roman" pitchFamily="18"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Tierras forestales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row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Otras tierras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4070">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“Bosque intacto (natural)”</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“Bosque no intacto”</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714680">
                <a:tc row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500" b="1" i="1" u="none" strike="noStrike" cap="none" normalizeH="0" baseline="0" noProof="0" dirty="0" smtClean="0">
                          <a:ln>
                            <a:noFill/>
                          </a:ln>
                          <a:solidFill>
                            <a:srgbClr val="004494"/>
                          </a:solidFill>
                          <a:effectLst/>
                          <a:latin typeface="Verdana" pitchFamily="34" charset="0"/>
                        </a:rPr>
                        <a:t>Tierras forestales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“Bosque intacto (natural)”</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Conservación forestal</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Degradación forestal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Deforestación </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1011136">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“Bosque no intacto”</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Aumento de</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reservas de C</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(regeneración forestal</a:t>
                      </a:r>
                      <a:r>
                        <a:rPr kumimoji="0" lang="es-CL" sz="1600" b="1" i="0" u="none" strike="noStrike" cap="none" normalizeH="0" baseline="0" noProof="0" dirty="0" smtClean="0">
                          <a:ln>
                            <a:noFill/>
                          </a:ln>
                          <a:solidFill>
                            <a:srgbClr val="004494"/>
                          </a:solidFill>
                          <a:effectLst/>
                          <a:latin typeface="Verdana" pitchFamily="34" charset="0"/>
                        </a:rPr>
                        <a:t>)</a:t>
                      </a:r>
                      <a:endParaRPr kumimoji="0" lang="es-CL" sz="1600" b="1" i="1" u="none" strike="noStrike" cap="none" normalizeH="0" baseline="0" noProof="0" dirty="0" smtClean="0">
                        <a:ln>
                          <a:noFill/>
                        </a:ln>
                        <a:solidFill>
                          <a:srgbClr val="004494"/>
                        </a:solidFill>
                        <a:effectLst/>
                        <a:latin typeface="Verdana" pitchFamily="34" charset="0"/>
                        <a:ea typeface="MS PGothic" pitchFamily="34" charset="-128"/>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Gestión sostenible de bosques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Deforestación</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757031">
                <a:tc gridSpan="2">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Otras tierras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Aumento de reservas de C</a:t>
                      </a:r>
                    </a:p>
                    <a:p>
                      <a:pPr marL="0" marR="0" lvl="0" indent="0" algn="ctr" defTabSz="914400" rtl="0" eaLnBrk="0" fontAlgn="base" latinLnBrk="0" hangingPunct="0">
                        <a:lnSpc>
                          <a:spcPct val="100000"/>
                        </a:lnSpc>
                        <a:spcBef>
                          <a:spcPct val="20000"/>
                        </a:spcBef>
                        <a:spcAft>
                          <a:spcPct val="0"/>
                        </a:spcAft>
                        <a:buClr>
                          <a:schemeClr val="bg1"/>
                        </a:buClr>
                        <a:buSzTx/>
                        <a:buFontTx/>
                        <a:buNone/>
                        <a:tabLst/>
                      </a:pPr>
                      <a:r>
                        <a:rPr kumimoji="0" lang="es-CL" sz="1600" b="1" i="1" u="none" strike="noStrike" cap="none" normalizeH="0" baseline="0" noProof="0" dirty="0" smtClean="0">
                          <a:ln>
                            <a:noFill/>
                          </a:ln>
                          <a:solidFill>
                            <a:srgbClr val="004494"/>
                          </a:solidFill>
                          <a:effectLst/>
                          <a:latin typeface="Verdana" pitchFamily="34" charset="0"/>
                        </a:rPr>
                        <a:t>(F/R)</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endParaRPr kumimoji="0" lang="es-CL" sz="1600" b="1" i="1" u="none" strike="noStrike" cap="none" normalizeH="0" baseline="0" noProof="0" dirty="0" smtClean="0">
                        <a:ln>
                          <a:noFill/>
                        </a:ln>
                        <a:solidFill>
                          <a:srgbClr val="004494"/>
                        </a:solidFill>
                        <a:effectLst/>
                        <a:latin typeface="Verdana" pitchFamily="34" charset="0"/>
                        <a:ea typeface="MS PGothic" pitchFamily="34" charset="-128"/>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34851" name="Text Box 37"/>
          <p:cNvSpPr txBox="1">
            <a:spLocks noChangeArrowheads="1"/>
          </p:cNvSpPr>
          <p:nvPr/>
        </p:nvSpPr>
        <p:spPr bwMode="auto">
          <a:xfrm>
            <a:off x="5842000" y="5720489"/>
            <a:ext cx="3321050" cy="338554"/>
          </a:xfrm>
          <a:prstGeom prst="rect">
            <a:avLst/>
          </a:prstGeom>
          <a:noFill/>
          <a:ln w="9525">
            <a:noFill/>
            <a:miter lim="800000"/>
            <a:headEnd/>
            <a:tailEnd/>
          </a:ln>
        </p:spPr>
        <p:txBody>
          <a:bodyPr>
            <a:spAutoFit/>
          </a:bodyPr>
          <a:lstStyle/>
          <a:p>
            <a:pPr algn="ctr"/>
            <a:r>
              <a:rPr lang="en-US" altLang="en-US" sz="1600" dirty="0">
                <a:solidFill>
                  <a:schemeClr val="bg2"/>
                </a:solidFill>
                <a:latin typeface="+mj-lt"/>
              </a:rPr>
              <a:t>Fuente: Bucki </a:t>
            </a:r>
            <a:r>
              <a:rPr lang="en-US" altLang="en-US" sz="1600" dirty="0" smtClean="0">
                <a:solidFill>
                  <a:schemeClr val="bg2"/>
                </a:solidFill>
                <a:latin typeface="+mj-lt"/>
              </a:rPr>
              <a:t>y otros, 2012</a:t>
            </a:r>
            <a:endParaRPr lang="es-ES" altLang="en-US" sz="1600" dirty="0">
              <a:solidFill>
                <a:schemeClr val="bg2"/>
              </a:solidFill>
              <a:latin typeface="+mj-lt"/>
              <a:ea typeface="MS PGothic"/>
              <a:cs typeface="Arial" charset="0"/>
            </a:endParaRPr>
          </a:p>
        </p:txBody>
      </p:sp>
      <p:sp>
        <p:nvSpPr>
          <p:cNvPr id="10" name="Rectangle 9"/>
          <p:cNvSpPr/>
          <p:nvPr/>
        </p:nvSpPr>
        <p:spPr>
          <a:xfrm>
            <a:off x="3119005" y="2702219"/>
            <a:ext cx="4048125" cy="199072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568835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409803" y="1572778"/>
            <a:ext cx="8521700" cy="4270375"/>
          </a:xfrm>
        </p:spPr>
        <p:txBody>
          <a:bodyPr/>
          <a:lstStyle/>
          <a:p>
            <a:pPr eaLnBrk="1" hangingPunct="1">
              <a:defRPr/>
            </a:pPr>
            <a:r>
              <a:rPr lang="" sz="1700" noProof="0" dirty="0" smtClean="0"/>
              <a:t>Se podría emplear un procedimiento de dos pasos para excluir las superficies alteradas y delimitar el bosque intacto restante empleando el "enfoque negativo”:</a:t>
            </a:r>
          </a:p>
          <a:p>
            <a:pPr marL="457200" indent="-457200" eaLnBrk="1" hangingPunct="1">
              <a:buSzPct val="100000"/>
              <a:buFont typeface="+mj-lt"/>
              <a:buAutoNum type="arabicPeriod"/>
              <a:defRPr/>
            </a:pPr>
            <a:r>
              <a:rPr lang="" sz="1500" noProof="0" dirty="0" smtClean="0"/>
              <a:t>Exclusión de zonas que rodean obras de infraestructura y asentamientos humanos y fragmentos residuales de paisajes con una superficie inferior </a:t>
            </a:r>
            <a:br>
              <a:rPr lang="" sz="1500" noProof="0" dirty="0" smtClean="0"/>
            </a:br>
            <a:r>
              <a:rPr lang="" sz="1500" noProof="0" dirty="0" smtClean="0"/>
              <a:t>a 1000 ha, empleando como base mapas topográficos, bases de datos de SIG, mapas temáticos, etc. Este primer paso (potencialmente automático en su totalidad) daría como resultado un posible conjunto de fragmentos de paisaje con posibles tierras forestales intactas.</a:t>
            </a:r>
          </a:p>
          <a:p>
            <a:pPr marL="457200" indent="-457200" eaLnBrk="1" hangingPunct="1">
              <a:buSzPct val="100000"/>
              <a:buFont typeface="+mj-lt"/>
              <a:buAutoNum type="arabicPeriod"/>
              <a:defRPr/>
            </a:pPr>
            <a:r>
              <a:rPr lang="" sz="1500" noProof="0" dirty="0" smtClean="0"/>
              <a:t>La posterior exclusión de zonas con alteraciones y la delimitación de las tierras forestales intactas se realiza mediante el trazado meticuloso de límites, empleando como base métodos de interpretación semiautomática de imágenes satelitales de alta resolución (resolución espacial de píxeles: ~10-30 m).</a:t>
            </a:r>
            <a:endParaRPr lang="" sz="1500" i="1" noProof="0" dirty="0"/>
          </a:p>
        </p:txBody>
      </p:sp>
      <p:sp>
        <p:nvSpPr>
          <p:cNvPr id="4" name="Titel 1"/>
          <p:cNvSpPr>
            <a:spLocks noGrp="1"/>
          </p:cNvSpPr>
          <p:nvPr>
            <p:ph type="title"/>
          </p:nvPr>
        </p:nvSpPr>
        <p:spPr>
          <a:xfrm>
            <a:off x="221673" y="167125"/>
            <a:ext cx="8825345" cy="1107493"/>
          </a:xfrm>
        </p:spPr>
        <p:txBody>
          <a:bodyPr/>
          <a:lstStyle/>
          <a:p>
            <a:pPr eaLnBrk="1" hangingPunct="1">
              <a:defRPr/>
            </a:pPr>
            <a:r>
              <a:rPr lang="" noProof="0" dirty="0" smtClean="0"/>
              <a:t>Método de bosque intacto/bosque no intacto: Delimitación de tierras forestales intactas</a:t>
            </a:r>
            <a:endParaRPr lang="" noProof="0" dirty="0"/>
          </a:p>
        </p:txBody>
      </p:sp>
    </p:spTree>
    <p:extLst>
      <p:ext uri="{BB962C8B-B14F-4D97-AF65-F5344CB8AC3E}">
        <p14:creationId xmlns:p14="http://schemas.microsoft.com/office/powerpoint/2010/main" val="27200419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244" y="180439"/>
            <a:ext cx="8766181" cy="954282"/>
          </a:xfrm>
        </p:spPr>
        <p:txBody>
          <a:bodyPr/>
          <a:lstStyle/>
          <a:p>
            <a:pPr eaLnBrk="1" hangingPunct="1">
              <a:defRPr/>
            </a:pPr>
            <a:r>
              <a:rPr lang="" sz="2600" noProof="0" dirty="0" smtClean="0"/>
              <a:t>Ejemplo de delimitación de bosque intacto/</a:t>
            </a:r>
            <a:br>
              <a:rPr lang="" sz="2600" noProof="0" dirty="0" smtClean="0"/>
            </a:br>
            <a:r>
              <a:rPr lang="" sz="2600" noProof="0" dirty="0" smtClean="0"/>
              <a:t>bosque no intacto</a:t>
            </a:r>
            <a:endParaRPr lang="" sz="2600" noProof="0" dirty="0"/>
          </a:p>
        </p:txBody>
      </p:sp>
      <p:pic>
        <p:nvPicPr>
          <p:cNvPr id="36868" name="Picture 2"/>
          <p:cNvPicPr>
            <a:picLocks noChangeAspect="1" noChangeArrowheads="1"/>
          </p:cNvPicPr>
          <p:nvPr/>
        </p:nvPicPr>
        <p:blipFill>
          <a:blip r:embed="rId3" cstate="print"/>
          <a:srcRect/>
          <a:stretch>
            <a:fillRect/>
          </a:stretch>
        </p:blipFill>
        <p:spPr bwMode="auto">
          <a:xfrm>
            <a:off x="4071938" y="3043238"/>
            <a:ext cx="5026025" cy="2605087"/>
          </a:xfrm>
          <a:prstGeom prst="rect">
            <a:avLst/>
          </a:prstGeom>
          <a:noFill/>
          <a:ln w="28575">
            <a:solidFill>
              <a:srgbClr val="000000"/>
            </a:solidFill>
            <a:miter lim="800000"/>
            <a:headEnd/>
            <a:tailEnd/>
          </a:ln>
        </p:spPr>
      </p:pic>
      <p:pic>
        <p:nvPicPr>
          <p:cNvPr id="36869" name="Picture 3"/>
          <p:cNvPicPr>
            <a:picLocks noChangeAspect="1" noChangeArrowheads="1"/>
          </p:cNvPicPr>
          <p:nvPr/>
        </p:nvPicPr>
        <p:blipFill>
          <a:blip r:embed="rId4" cstate="print"/>
          <a:srcRect/>
          <a:stretch>
            <a:fillRect/>
          </a:stretch>
        </p:blipFill>
        <p:spPr bwMode="auto">
          <a:xfrm>
            <a:off x="0" y="1195176"/>
            <a:ext cx="5026025" cy="2613025"/>
          </a:xfrm>
          <a:prstGeom prst="rect">
            <a:avLst/>
          </a:prstGeom>
          <a:noFill/>
          <a:ln w="28575">
            <a:solidFill>
              <a:srgbClr val="000000"/>
            </a:solidFill>
            <a:miter lim="800000"/>
            <a:headEnd/>
            <a:tailEnd/>
          </a:ln>
        </p:spPr>
      </p:pic>
      <p:sp>
        <p:nvSpPr>
          <p:cNvPr id="7" name="Rectangle 6"/>
          <p:cNvSpPr/>
          <p:nvPr/>
        </p:nvSpPr>
        <p:spPr>
          <a:xfrm>
            <a:off x="5114925" y="1242328"/>
            <a:ext cx="3095719" cy="646331"/>
          </a:xfrm>
          <a:prstGeom prst="rect">
            <a:avLst/>
          </a:prstGeom>
        </p:spPr>
        <p:txBody>
          <a:bodyPr wrap="none">
            <a:spAutoFit/>
          </a:bodyPr>
          <a:lstStyle/>
          <a:p>
            <a:pPr>
              <a:defRPr/>
            </a:pPr>
            <a:r>
              <a:rPr lang="en-US" dirty="0" smtClean="0">
                <a:latin typeface="+mj-lt"/>
              </a:rPr>
              <a:t>a</a:t>
            </a:r>
            <a:r>
              <a:rPr lang="en-US" dirty="0">
                <a:latin typeface="+mj-lt"/>
              </a:rPr>
              <a:t>) Papua Nueva Guinea</a:t>
            </a:r>
          </a:p>
          <a:p>
            <a:pPr>
              <a:defRPr/>
            </a:pPr>
            <a:r>
              <a:rPr lang="en-US" dirty="0" smtClean="0">
                <a:latin typeface="+mj-lt"/>
              </a:rPr>
              <a:t>26 de diciembre de 1988</a:t>
            </a:r>
          </a:p>
        </p:txBody>
      </p:sp>
      <p:sp>
        <p:nvSpPr>
          <p:cNvPr id="10" name="Rectangle 9"/>
          <p:cNvSpPr/>
          <p:nvPr/>
        </p:nvSpPr>
        <p:spPr>
          <a:xfrm>
            <a:off x="5864772" y="2382838"/>
            <a:ext cx="3226842" cy="646331"/>
          </a:xfrm>
          <a:prstGeom prst="rect">
            <a:avLst/>
          </a:prstGeom>
        </p:spPr>
        <p:txBody>
          <a:bodyPr wrap="square">
            <a:spAutoFit/>
          </a:bodyPr>
          <a:lstStyle/>
          <a:p>
            <a:pPr>
              <a:defRPr/>
            </a:pPr>
            <a:r>
              <a:rPr lang="en-US" dirty="0" smtClean="0">
                <a:latin typeface="+mj-lt"/>
              </a:rPr>
              <a:t>b</a:t>
            </a:r>
            <a:r>
              <a:rPr lang="en-US" dirty="0">
                <a:latin typeface="+mj-lt"/>
              </a:rPr>
              <a:t>) Papua Nueva Guinea</a:t>
            </a:r>
          </a:p>
          <a:p>
            <a:pPr>
              <a:defRPr/>
            </a:pPr>
            <a:r>
              <a:rPr lang="en-US" dirty="0" smtClean="0">
                <a:latin typeface="+mj-lt"/>
              </a:rPr>
              <a:t>7 de octubre de 2002</a:t>
            </a:r>
          </a:p>
        </p:txBody>
      </p:sp>
      <p:sp>
        <p:nvSpPr>
          <p:cNvPr id="11" name="Rectangle 10"/>
          <p:cNvSpPr/>
          <p:nvPr/>
        </p:nvSpPr>
        <p:spPr>
          <a:xfrm>
            <a:off x="0" y="3808201"/>
            <a:ext cx="4048125" cy="2062162"/>
          </a:xfrm>
          <a:prstGeom prst="rect">
            <a:avLst/>
          </a:prstGeom>
        </p:spPr>
        <p:txBody>
          <a:bodyPr>
            <a:spAutoFit/>
          </a:bodyPr>
          <a:lstStyle/>
          <a:p>
            <a:pPr marL="285750" indent="-285750">
              <a:buSzPct val="120000"/>
              <a:buFont typeface="Wingdings" panose="05000000000000000000" pitchFamily="2" charset="2"/>
              <a:buChar char="§"/>
              <a:defRPr/>
            </a:pPr>
            <a:r>
              <a:rPr lang="en-US" sz="1600" dirty="0">
                <a:latin typeface="+mn-lt"/>
              </a:rPr>
              <a:t>Las zonas cuadriculadas se consideran intactas.</a:t>
            </a:r>
            <a:endParaRPr lang="es-ES" sz="1600" dirty="0">
              <a:latin typeface="+mn-lt"/>
            </a:endParaRPr>
          </a:p>
          <a:p>
            <a:pPr marL="285750" indent="-285750">
              <a:buSzPct val="120000"/>
              <a:buFont typeface="Wingdings" panose="05000000000000000000" pitchFamily="2" charset="2"/>
              <a:buChar char="§"/>
              <a:defRPr/>
            </a:pPr>
            <a:r>
              <a:rPr lang="en-US" sz="1600" dirty="0">
                <a:latin typeface="+mn-lt"/>
              </a:rPr>
              <a:t>En la zona de muestra, en un término de 14 años, el </a:t>
            </a:r>
            <a:r>
              <a:rPr lang="en-US" sz="1600" dirty="0" smtClean="0">
                <a:latin typeface="+mn-lt"/>
              </a:rPr>
              <a:t>51 % </a:t>
            </a:r>
            <a:r>
              <a:rPr lang="en-US" sz="1600" dirty="0">
                <a:latin typeface="+mn-lt"/>
              </a:rPr>
              <a:t>del bosque intacto se ha convertido en tierras forestales no intactas.</a:t>
            </a:r>
            <a:endParaRPr lang="es-ES" sz="1600" dirty="0">
              <a:latin typeface="+mn-lt"/>
            </a:endParaRPr>
          </a:p>
          <a:p>
            <a:pPr marL="285750" indent="-285750">
              <a:buSzPct val="120000"/>
              <a:buFont typeface="Wingdings" panose="05000000000000000000" pitchFamily="2" charset="2"/>
              <a:buChar char="§"/>
              <a:defRPr/>
            </a:pPr>
            <a:r>
              <a:rPr lang="en-US" sz="1600" dirty="0">
                <a:latin typeface="+mn-lt"/>
              </a:rPr>
              <a:t>Menos del </a:t>
            </a:r>
            <a:r>
              <a:rPr lang="en-US" sz="1600" dirty="0" smtClean="0">
                <a:latin typeface="+mn-lt"/>
              </a:rPr>
              <a:t>1 % </a:t>
            </a:r>
            <a:r>
              <a:rPr lang="en-US" sz="1600" dirty="0">
                <a:latin typeface="+mn-lt"/>
              </a:rPr>
              <a:t>corresponde a deforestación (caminos).</a:t>
            </a:r>
            <a:endParaRPr lang="es-ES" sz="1600" dirty="0">
              <a:latin typeface="+mn-lt"/>
            </a:endParaRPr>
          </a:p>
        </p:txBody>
      </p:sp>
      <p:sp>
        <p:nvSpPr>
          <p:cNvPr id="36875" name="TextBox 7"/>
          <p:cNvSpPr txBox="1">
            <a:spLocks noChangeArrowheads="1"/>
          </p:cNvSpPr>
          <p:nvPr/>
        </p:nvSpPr>
        <p:spPr bwMode="auto">
          <a:xfrm>
            <a:off x="5864772" y="5708780"/>
            <a:ext cx="3403432" cy="323165"/>
          </a:xfrm>
          <a:prstGeom prst="rect">
            <a:avLst/>
          </a:prstGeom>
          <a:noFill/>
          <a:ln w="9525">
            <a:noFill/>
            <a:miter lim="800000"/>
            <a:headEnd/>
            <a:tailEnd/>
          </a:ln>
        </p:spPr>
        <p:txBody>
          <a:bodyPr wrap="none">
            <a:spAutoFit/>
          </a:bodyPr>
          <a:lstStyle/>
          <a:p>
            <a:pPr>
              <a:lnSpc>
                <a:spcPts val="1800"/>
              </a:lnSpc>
            </a:pPr>
            <a:r>
              <a:rPr lang="en-US" sz="1600" dirty="0">
                <a:latin typeface="+mj-lt"/>
              </a:rPr>
              <a:t>Fuente: Potapov </a:t>
            </a:r>
            <a:r>
              <a:rPr lang="en-US" sz="1600" dirty="0" smtClean="0">
                <a:latin typeface="+mj-lt"/>
              </a:rPr>
              <a:t>y otros, 2008</a:t>
            </a:r>
            <a:endParaRPr lang="es-ES" sz="1600" dirty="0">
              <a:latin typeface="+mj-lt"/>
            </a:endParaRPr>
          </a:p>
        </p:txBody>
      </p:sp>
    </p:spTree>
    <p:extLst>
      <p:ext uri="{BB962C8B-B14F-4D97-AF65-F5344CB8AC3E}">
        <p14:creationId xmlns:p14="http://schemas.microsoft.com/office/powerpoint/2010/main" val="12792423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8360"/>
            <a:ext cx="8713094" cy="1211295"/>
          </a:xfrm>
        </p:spPr>
        <p:txBody>
          <a:bodyPr/>
          <a:lstStyle/>
          <a:p>
            <a:r>
              <a:rPr lang="" sz="2600" noProof="0" dirty="0" smtClean="0"/>
              <a:t>Otro ejemplo de método indirecto: </a:t>
            </a:r>
            <a:br>
              <a:rPr lang="" sz="2600" noProof="0" dirty="0" smtClean="0"/>
            </a:br>
            <a:r>
              <a:rPr lang="" sz="1800" noProof="0" dirty="0" smtClean="0"/>
              <a:t>Combinación de detección remota y SIG para el mapeo de la tala selectiva</a:t>
            </a:r>
            <a:endParaRPr lang="" sz="1800" noProof="0"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87" y="1610574"/>
            <a:ext cx="5670995" cy="3797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470323" y="5561911"/>
            <a:ext cx="3376437" cy="323165"/>
          </a:xfrm>
          <a:prstGeom prst="rect">
            <a:avLst/>
          </a:prstGeom>
          <a:solidFill>
            <a:schemeClr val="accent3"/>
          </a:solidFill>
        </p:spPr>
        <p:txBody>
          <a:bodyPr wrap="none" rtlCol="0">
            <a:spAutoFit/>
          </a:bodyPr>
          <a:lstStyle/>
          <a:p>
            <a:pPr>
              <a:lnSpc>
                <a:spcPts val="1800"/>
              </a:lnSpc>
            </a:pPr>
            <a:r>
              <a:rPr lang="en-US" sz="1600" dirty="0" smtClean="0">
                <a:latin typeface="Verdana" pitchFamily="34" charset="0"/>
              </a:rPr>
              <a:t>Fuente: Souza y Barreto, 2000</a:t>
            </a:r>
          </a:p>
        </p:txBody>
      </p:sp>
      <p:pic>
        <p:nvPicPr>
          <p:cNvPr id="6"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71" t="4047" r="2973" b="73013"/>
          <a:stretch/>
        </p:blipFill>
        <p:spPr bwMode="auto">
          <a:xfrm>
            <a:off x="2818088" y="1547605"/>
            <a:ext cx="3230310" cy="1307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 Placeholder 2"/>
          <p:cNvSpPr>
            <a:spLocks noGrp="1"/>
          </p:cNvSpPr>
          <p:nvPr>
            <p:ph type="body" sz="quarter" idx="10"/>
          </p:nvPr>
        </p:nvSpPr>
        <p:spPr>
          <a:xfrm>
            <a:off x="5863448" y="1423058"/>
            <a:ext cx="3078940" cy="4131728"/>
          </a:xfrm>
        </p:spPr>
        <p:txBody>
          <a:bodyPr/>
          <a:lstStyle/>
          <a:p>
            <a:r>
              <a:rPr lang="" sz="2000" noProof="0" dirty="0" smtClean="0"/>
              <a:t>La identificación de caminos y cargaderos de troza para actividades de tala se puede realizar con métodos de detección remota.</a:t>
            </a:r>
          </a:p>
          <a:p>
            <a:r>
              <a:rPr lang="" sz="2000" noProof="0" dirty="0" smtClean="0"/>
              <a:t>Las distancias de amortiguación pueden aplicarse empleando SIG para calcular la superficie afectada por la tala.</a:t>
            </a:r>
            <a:endParaRPr lang="" sz="2000" noProof="0" dirty="0"/>
          </a:p>
        </p:txBody>
      </p:sp>
    </p:spTree>
    <p:extLst>
      <p:ext uri="{BB962C8B-B14F-4D97-AF65-F5344CB8AC3E}">
        <p14:creationId xmlns:p14="http://schemas.microsoft.com/office/powerpoint/2010/main" val="3388011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Definición de degradación forestal y contexto de la OBP del IPCC</a:t>
            </a:r>
          </a:p>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Tipos de degradación forestal</a:t>
            </a:r>
          </a:p>
          <a:p>
            <a:pPr marL="457200" lvl="0" indent="-457200">
              <a:lnSpc>
                <a:spcPct val="100000"/>
              </a:lnSpc>
              <a:buClr>
                <a:schemeClr val="bg2">
                  <a:lumMod val="20000"/>
                  <a:lumOff val="80000"/>
                </a:schemeClr>
              </a:buClr>
              <a:buSzPct val="115000"/>
              <a:buFont typeface="+mj-lt"/>
              <a:buAutoNum type="arabicPeriod"/>
            </a:pPr>
            <a:r>
              <a:rPr lang="" sz="2000" noProof="0" dirty="0" smtClean="0">
                <a:solidFill>
                  <a:schemeClr val="bg2">
                    <a:lumMod val="20000"/>
                    <a:lumOff val="80000"/>
                  </a:schemeClr>
                </a:solidFill>
              </a:rPr>
              <a:t>Métodos para evaluar zonas de degradación forestal </a:t>
            </a:r>
          </a:p>
          <a:p>
            <a:pPr marL="1244600" lvl="1" indent="-514350">
              <a:lnSpc>
                <a:spcPct val="100000"/>
              </a:lnSpc>
              <a:buClr>
                <a:schemeClr val="bg2">
                  <a:lumMod val="20000"/>
                  <a:lumOff val="80000"/>
                </a:schemeClr>
              </a:buClr>
              <a:buFont typeface="+mj-lt"/>
              <a:buAutoNum type="romanLcPeriod"/>
            </a:pPr>
            <a:r>
              <a:rPr lang="" sz="2000" noProof="0" dirty="0" smtClean="0">
                <a:solidFill>
                  <a:schemeClr val="bg2">
                    <a:lumMod val="20000"/>
                    <a:lumOff val="80000"/>
                  </a:schemeClr>
                </a:solidFill>
              </a:rPr>
              <a:t>Seguimiento de la degradación forestal por tala selectiva</a:t>
            </a:r>
          </a:p>
          <a:p>
            <a:pPr marL="1244600" lvl="1" indent="-514350">
              <a:lnSpc>
                <a:spcPct val="100000"/>
              </a:lnSpc>
              <a:buClr>
                <a:schemeClr val="bg2">
                  <a:lumMod val="20000"/>
                  <a:lumOff val="80000"/>
                </a:schemeClr>
              </a:buClr>
              <a:buFont typeface="+mj-lt"/>
              <a:buAutoNum type="romanLcPeriod"/>
            </a:pPr>
            <a:r>
              <a:rPr lang="" sz="2000" noProof="0" dirty="0" smtClean="0">
                <a:solidFill>
                  <a:schemeClr val="bg2">
                    <a:lumMod val="20000"/>
                    <a:lumOff val="80000"/>
                  </a:schemeClr>
                </a:solidFill>
              </a:rPr>
              <a:t>Métodos de detección remota</a:t>
            </a:r>
          </a:p>
          <a:p>
            <a:pPr marL="2141537" lvl="2" indent="-514350">
              <a:lnSpc>
                <a:spcPct val="100000"/>
              </a:lnSpc>
              <a:buClr>
                <a:schemeClr val="bg2">
                  <a:lumMod val="20000"/>
                  <a:lumOff val="80000"/>
                </a:schemeClr>
              </a:buClr>
              <a:buFont typeface="+mj-lt"/>
              <a:buAutoNum type="alphaLcParenR"/>
            </a:pPr>
            <a:r>
              <a:rPr lang="" sz="2000" noProof="0" dirty="0" smtClean="0">
                <a:solidFill>
                  <a:schemeClr val="bg2">
                    <a:lumMod val="20000"/>
                    <a:lumOff val="80000"/>
                  </a:schemeClr>
                </a:solidFill>
              </a:rPr>
              <a:t>métodos directos</a:t>
            </a:r>
          </a:p>
          <a:p>
            <a:pPr marL="2141537" lvl="2" indent="-514350">
              <a:lnSpc>
                <a:spcPct val="100000"/>
              </a:lnSpc>
              <a:buClr>
                <a:schemeClr val="bg2">
                  <a:lumMod val="20000"/>
                  <a:lumOff val="80000"/>
                </a:schemeClr>
              </a:buClr>
              <a:buFont typeface="+mj-lt"/>
              <a:buAutoNum type="alphaLcParenR"/>
            </a:pPr>
            <a:r>
              <a:rPr lang="" sz="2000" noProof="0" dirty="0" smtClean="0">
                <a:solidFill>
                  <a:schemeClr val="bg2">
                    <a:lumMod val="20000"/>
                    <a:lumOff val="80000"/>
                  </a:schemeClr>
                </a:solidFill>
              </a:rPr>
              <a:t>métodos indirectos</a:t>
            </a:r>
          </a:p>
          <a:p>
            <a:pPr marL="457200" lvl="0" indent="-457200">
              <a:lnSpc>
                <a:spcPct val="100000"/>
              </a:lnSpc>
              <a:buSzPct val="115000"/>
              <a:buFont typeface="+mj-lt"/>
              <a:buAutoNum type="arabicPeriod"/>
            </a:pPr>
            <a:r>
              <a:rPr lang="" sz="2000" b="1" i="1" noProof="0" dirty="0" smtClean="0"/>
              <a:t>Software</a:t>
            </a:r>
            <a:r>
              <a:rPr lang="" sz="2000" b="1" noProof="0" dirty="0" smtClean="0"/>
              <a:t> necesario</a:t>
            </a:r>
          </a:p>
          <a:p>
            <a:pPr marL="0" lvl="0" indent="0">
              <a:lnSpc>
                <a:spcPct val="100000"/>
              </a:lnSpc>
              <a:buSzPct val="115000"/>
              <a:buNone/>
            </a:pPr>
            <a:endParaRPr lang="" sz="2000" noProof="0" dirty="0" smtClean="0"/>
          </a:p>
          <a:p>
            <a:pPr marL="0" lvl="0" indent="0">
              <a:lnSpc>
                <a:spcPct val="100000"/>
              </a:lnSpc>
              <a:buSzPct val="115000"/>
              <a:buNone/>
            </a:pPr>
            <a:endParaRPr lang="" sz="1800" noProof="0" dirty="0"/>
          </a:p>
        </p:txBody>
      </p:sp>
    </p:spTree>
    <p:extLst>
      <p:ext uri="{BB962C8B-B14F-4D97-AF65-F5344CB8AC3E}">
        <p14:creationId xmlns:p14="http://schemas.microsoft.com/office/powerpoint/2010/main" val="1885197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1098550"/>
          </a:xfrm>
        </p:spPr>
        <p:txBody>
          <a:bodyPr/>
          <a:lstStyle/>
          <a:p>
            <a:r>
              <a:rPr lang="" i="1" noProof="0" dirty="0" smtClean="0"/>
              <a:t>Software</a:t>
            </a:r>
            <a:r>
              <a:rPr lang="" noProof="0" dirty="0" smtClean="0"/>
              <a:t> para el mapeo de la degradación forestal</a:t>
            </a:r>
            <a:endParaRPr lang="" noProof="0" dirty="0"/>
          </a:p>
        </p:txBody>
      </p:sp>
      <p:sp>
        <p:nvSpPr>
          <p:cNvPr id="3" name="Text Placeholder 2"/>
          <p:cNvSpPr>
            <a:spLocks noGrp="1"/>
          </p:cNvSpPr>
          <p:nvPr>
            <p:ph type="body" sz="quarter" idx="10"/>
          </p:nvPr>
        </p:nvSpPr>
        <p:spPr>
          <a:xfrm>
            <a:off x="421200" y="1520043"/>
            <a:ext cx="8521188" cy="3909208"/>
          </a:xfrm>
        </p:spPr>
        <p:txBody>
          <a:bodyPr/>
          <a:lstStyle/>
          <a:p>
            <a:r>
              <a:rPr lang="" noProof="0" dirty="0" smtClean="0"/>
              <a:t>Para </a:t>
            </a:r>
            <a:r>
              <a:rPr lang="" dirty="0"/>
              <a:t>aplicar la mayoría de los métodos </a:t>
            </a:r>
            <a:r>
              <a:rPr lang="" dirty="0" smtClean="0"/>
              <a:t>mencionados se </a:t>
            </a:r>
            <a:r>
              <a:rPr lang="" dirty="0"/>
              <a:t>pueden emplear </a:t>
            </a:r>
            <a:r>
              <a:rPr lang="" noProof="0" dirty="0" smtClean="0"/>
              <a:t>programas informáticos comerciales, como ENVI, ERDAS, PCI y ArcGIS.</a:t>
            </a:r>
          </a:p>
          <a:p>
            <a:r>
              <a:rPr lang="" noProof="0" dirty="0" smtClean="0"/>
              <a:t>También </a:t>
            </a:r>
            <a:r>
              <a:rPr lang="" dirty="0" smtClean="0"/>
              <a:t>hay </a:t>
            </a:r>
            <a:r>
              <a:rPr lang="" i="1" noProof="0" dirty="0" smtClean="0"/>
              <a:t>software</a:t>
            </a:r>
            <a:r>
              <a:rPr lang="" noProof="0" dirty="0" smtClean="0"/>
              <a:t> especializado para el mapeo y el seguimiento de la degradación forestal:</a:t>
            </a:r>
          </a:p>
          <a:p>
            <a:pPr lvl="1"/>
            <a:r>
              <a:rPr lang="" noProof="0" dirty="0" err="1" smtClean="0"/>
              <a:t>CLASlite</a:t>
            </a:r>
            <a:endParaRPr lang="" noProof="0" dirty="0" smtClean="0"/>
          </a:p>
          <a:p>
            <a:pPr lvl="1"/>
            <a:r>
              <a:rPr lang="" noProof="0" dirty="0" smtClean="0"/>
              <a:t>ImgTools </a:t>
            </a:r>
            <a:r>
              <a:rPr lang="" noProof="0" dirty="0" smtClean="0">
                <a:solidFill>
                  <a:schemeClr val="accent4"/>
                </a:solidFill>
              </a:rPr>
              <a:t>(véase sección de ejercicios)</a:t>
            </a:r>
            <a:endParaRPr lang="" noProof="0" dirty="0">
              <a:solidFill>
                <a:schemeClr val="accent4"/>
              </a:solidFill>
            </a:endParaRPr>
          </a:p>
        </p:txBody>
      </p:sp>
    </p:spTree>
    <p:extLst>
      <p:ext uri="{BB962C8B-B14F-4D97-AF65-F5344CB8AC3E}">
        <p14:creationId xmlns:p14="http://schemas.microsoft.com/office/powerpoint/2010/main" val="1700407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 dirty="0" smtClean="0"/>
              <a:t>En r</a:t>
            </a:r>
            <a:r>
              <a:rPr lang="" noProof="0" dirty="0" smtClean="0"/>
              <a:t>esumen</a:t>
            </a:r>
            <a:endParaRPr lang="" noProof="0" dirty="0"/>
          </a:p>
        </p:txBody>
      </p:sp>
      <p:sp>
        <p:nvSpPr>
          <p:cNvPr id="3" name="Text Placeholder 2"/>
          <p:cNvSpPr>
            <a:spLocks noGrp="1"/>
          </p:cNvSpPr>
          <p:nvPr>
            <p:ph type="body" sz="quarter" idx="10"/>
          </p:nvPr>
        </p:nvSpPr>
        <p:spPr>
          <a:xfrm>
            <a:off x="421200" y="1274378"/>
            <a:ext cx="8521188" cy="4404807"/>
          </a:xfrm>
        </p:spPr>
        <p:txBody>
          <a:bodyPr/>
          <a:lstStyle/>
          <a:p>
            <a:r>
              <a:rPr lang="" noProof="0" dirty="0" smtClean="0"/>
              <a:t>Es importante definir con claridad la degradación forestal y establecer un parámetro para medir los cambios en las reservas de carbono dentro de una zona forestal.</a:t>
            </a:r>
          </a:p>
          <a:p>
            <a:r>
              <a:rPr lang="" noProof="0" dirty="0" smtClean="0"/>
              <a:t>No siempre es posible detectar la degradación forestal mediante sistemas de observación terrestre.</a:t>
            </a:r>
          </a:p>
          <a:p>
            <a:r>
              <a:rPr lang="" noProof="0" dirty="0" smtClean="0"/>
              <a:t>Pueden emplearse distintas metodologías para evaluar los distintos tipos de degradación forestal:</a:t>
            </a:r>
          </a:p>
          <a:p>
            <a:pPr lvl="1"/>
            <a:r>
              <a:rPr lang="" noProof="0" dirty="0" smtClean="0"/>
              <a:t>Observaciones y estudios de campo</a:t>
            </a:r>
          </a:p>
          <a:p>
            <a:pPr lvl="1"/>
            <a:r>
              <a:rPr lang="" noProof="0" dirty="0" smtClean="0"/>
              <a:t>Métodos directos de detección remota</a:t>
            </a:r>
          </a:p>
          <a:p>
            <a:pPr lvl="1"/>
            <a:r>
              <a:rPr lang="" noProof="0" dirty="0" smtClean="0"/>
              <a:t>Métodos indirectos de detección remota</a:t>
            </a:r>
          </a:p>
          <a:p>
            <a:r>
              <a:rPr lang="" noProof="0" dirty="0" smtClean="0"/>
              <a:t>Programas informáticos comerciales y de código abierto para el mapeo de la degradación forestal.</a:t>
            </a:r>
          </a:p>
          <a:p>
            <a:pPr lvl="1"/>
            <a:endParaRPr lang="" noProof="0" dirty="0"/>
          </a:p>
        </p:txBody>
      </p:sp>
    </p:spTree>
    <p:extLst>
      <p:ext uri="{BB962C8B-B14F-4D97-AF65-F5344CB8AC3E}">
        <p14:creationId xmlns:p14="http://schemas.microsoft.com/office/powerpoint/2010/main" val="3419355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6973"/>
          </a:xfrm>
        </p:spPr>
        <p:txBody>
          <a:bodyPr/>
          <a:lstStyle/>
          <a:p>
            <a:pPr lvl="0"/>
            <a:r>
              <a:rPr lang="" sz="3200" noProof="0" dirty="0" smtClean="0"/>
              <a:t>Degradación: Introducción</a:t>
            </a:r>
            <a:endParaRPr lang="" noProof="0" dirty="0"/>
          </a:p>
        </p:txBody>
      </p:sp>
      <p:sp>
        <p:nvSpPr>
          <p:cNvPr id="7" name="Rectangle 3"/>
          <p:cNvSpPr>
            <a:spLocks noGrp="1" noChangeArrowheads="1"/>
          </p:cNvSpPr>
          <p:nvPr>
            <p:ph type="body" idx="4294967295"/>
          </p:nvPr>
        </p:nvSpPr>
        <p:spPr>
          <a:xfrm>
            <a:off x="173038" y="1400175"/>
            <a:ext cx="8970962" cy="4533900"/>
          </a:xfrm>
          <a:prstGeom prst="rect">
            <a:avLst/>
          </a:prstGeom>
        </p:spPr>
        <p:txBody>
          <a:bodyPr/>
          <a:lstStyle/>
          <a:p>
            <a:pPr>
              <a:lnSpc>
                <a:spcPct val="100000"/>
              </a:lnSpc>
              <a:spcBef>
                <a:spcPts val="1800"/>
              </a:spcBef>
              <a:tabLst>
                <a:tab pos="539750" algn="l"/>
              </a:tabLst>
              <a:defRPr/>
            </a:pPr>
            <a:r>
              <a:rPr lang="" sz="2000" noProof="0" dirty="0" smtClean="0">
                <a:latin typeface="+mn-lt"/>
              </a:rPr>
              <a:t>La degradación forestal (cambios en bosques que continúan siendo bosques) conduce a una reducción de largo plazo/persistente de las reservas de carbono.</a:t>
            </a:r>
          </a:p>
          <a:p>
            <a:pPr>
              <a:lnSpc>
                <a:spcPct val="100000"/>
              </a:lnSpc>
              <a:spcBef>
                <a:spcPts val="1800"/>
              </a:spcBef>
              <a:tabLst>
                <a:tab pos="539750" algn="l"/>
              </a:tabLst>
              <a:defRPr/>
            </a:pPr>
            <a:r>
              <a:rPr lang="" sz="2000" noProof="0" dirty="0" smtClean="0">
                <a:latin typeface="+mn-lt"/>
              </a:rPr>
              <a:t>Los niveles de emisión por unidad de superficie son menores que en la deforestación; los efectos acumulativos y secundarios pueden dar como resultado emisiones de carbono considerables.</a:t>
            </a:r>
          </a:p>
          <a:p>
            <a:pPr>
              <a:lnSpc>
                <a:spcPct val="100000"/>
              </a:lnSpc>
              <a:spcBef>
                <a:spcPts val="1800"/>
              </a:spcBef>
              <a:tabLst>
                <a:tab pos="539750" algn="l"/>
              </a:tabLst>
              <a:defRPr/>
            </a:pPr>
            <a:r>
              <a:rPr lang="" sz="2000" noProof="0" dirty="0" smtClean="0">
                <a:latin typeface="+mn-lt"/>
              </a:rPr>
              <a:t>El seguimiento de la degradación forestal es importante para evitar el desplazamiento de las emisiones por deforestación reducida.</a:t>
            </a:r>
          </a:p>
          <a:p>
            <a:pPr>
              <a:lnSpc>
                <a:spcPct val="100000"/>
              </a:lnSpc>
              <a:spcBef>
                <a:spcPts val="1800"/>
              </a:spcBef>
              <a:tabLst>
                <a:tab pos="539750" algn="l"/>
              </a:tabLst>
              <a:defRPr/>
            </a:pPr>
            <a:r>
              <a:rPr lang="" sz="2000" noProof="0" dirty="0" smtClean="0">
                <a:latin typeface="+mn-lt"/>
              </a:rPr>
              <a:t>La degradación más severa (superficie/intensidad) normalmente da como resultado indicadores más definidos para un seguimiento eficaz a nivel nacional.</a:t>
            </a:r>
          </a:p>
          <a:p>
            <a:pPr marL="0" indent="0" eaLnBrk="1" hangingPunct="1">
              <a:lnSpc>
                <a:spcPct val="100000"/>
              </a:lnSpc>
              <a:spcBef>
                <a:spcPts val="1800"/>
              </a:spcBef>
              <a:buFontTx/>
              <a:buNone/>
              <a:tabLst>
                <a:tab pos="539750" algn="l"/>
              </a:tabLst>
              <a:defRPr/>
            </a:pPr>
            <a:r>
              <a:rPr lang="" noProof="0" dirty="0" smtClean="0"/>
              <a:t> </a:t>
            </a:r>
          </a:p>
        </p:txBody>
      </p:sp>
    </p:spTree>
    <p:extLst>
      <p:ext uri="{BB962C8B-B14F-4D97-AF65-F5344CB8AC3E}">
        <p14:creationId xmlns:p14="http://schemas.microsoft.com/office/powerpoint/2010/main" val="4821405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r>
              <a:rPr lang="" noProof="0" dirty="0" smtClean="0"/>
              <a:t>Ejemplos de países y ejercicios</a:t>
            </a:r>
            <a:endParaRPr lang="" noProof="0" dirty="0"/>
          </a:p>
        </p:txBody>
      </p:sp>
      <p:sp>
        <p:nvSpPr>
          <p:cNvPr id="3" name="Tijdelijke aanduiding voor tekst 2"/>
          <p:cNvSpPr>
            <a:spLocks noGrp="1"/>
          </p:cNvSpPr>
          <p:nvPr>
            <p:ph type="body" sz="quarter" idx="10"/>
          </p:nvPr>
        </p:nvSpPr>
        <p:spPr>
          <a:xfrm>
            <a:off x="421200" y="1214464"/>
            <a:ext cx="8521188" cy="4641479"/>
          </a:xfrm>
        </p:spPr>
        <p:txBody>
          <a:bodyPr/>
          <a:lstStyle/>
          <a:p>
            <a:pPr>
              <a:lnSpc>
                <a:spcPct val="100000"/>
              </a:lnSpc>
              <a:buNone/>
            </a:pPr>
            <a:r>
              <a:rPr lang="" sz="2000" noProof="0" dirty="0" smtClean="0"/>
              <a:t>Ejemplos de países:</a:t>
            </a:r>
          </a:p>
          <a:p>
            <a:pPr lvl="0">
              <a:lnSpc>
                <a:spcPct val="100000"/>
              </a:lnSpc>
            </a:pPr>
            <a:r>
              <a:rPr lang="" sz="1600" noProof="0" dirty="0" smtClean="0"/>
              <a:t>Perú: Seguimiento de la degradación forestal con CLASlite</a:t>
            </a:r>
          </a:p>
          <a:p>
            <a:pPr lvl="0">
              <a:lnSpc>
                <a:spcPct val="100000"/>
              </a:lnSpc>
            </a:pPr>
            <a:r>
              <a:rPr lang="" sz="1600" noProof="0" dirty="0" smtClean="0"/>
              <a:t>Camerún: </a:t>
            </a:r>
            <a:r>
              <a:rPr lang="" sz="1600" dirty="0"/>
              <a:t>Seguimiento de la degradación </a:t>
            </a:r>
            <a:r>
              <a:rPr lang="" sz="1600" noProof="0" dirty="0" smtClean="0"/>
              <a:t>forestal con NDFI</a:t>
            </a:r>
          </a:p>
          <a:p>
            <a:pPr lvl="0">
              <a:lnSpc>
                <a:spcPct val="100000"/>
              </a:lnSpc>
            </a:pPr>
            <a:r>
              <a:rPr lang="" sz="1600" noProof="0" dirty="0" smtClean="0"/>
              <a:t>Bolivia: Seguimiento de la degradación forestal con una combinación de fracciones de SMA y NDFI</a:t>
            </a:r>
            <a:r>
              <a:rPr lang="" noProof="0" dirty="0" smtClean="0"/>
              <a:t/>
            </a:r>
            <a:br>
              <a:rPr lang="" noProof="0" dirty="0" smtClean="0"/>
            </a:br>
            <a:endParaRPr lang="" sz="1600" noProof="0" dirty="0" smtClean="0"/>
          </a:p>
          <a:p>
            <a:pPr>
              <a:lnSpc>
                <a:spcPct val="100000"/>
              </a:lnSpc>
              <a:buNone/>
            </a:pPr>
            <a:r>
              <a:rPr lang="" sz="2000" noProof="0" dirty="0" smtClean="0"/>
              <a:t>Ejercicios:</a:t>
            </a:r>
          </a:p>
          <a:p>
            <a:pPr marL="273050" indent="-273050">
              <a:lnSpc>
                <a:spcPct val="100000"/>
              </a:lnSpc>
            </a:pPr>
            <a:r>
              <a:rPr lang="" sz="1600" noProof="0" dirty="0" smtClean="0"/>
              <a:t>Seguimiento de los procesos de degradación forestal (tala) con ImgTools:</a:t>
            </a:r>
          </a:p>
          <a:p>
            <a:pPr lvl="1">
              <a:lnSpc>
                <a:spcPct val="100000"/>
              </a:lnSpc>
            </a:pPr>
            <a:r>
              <a:rPr lang="" sz="1600" noProof="0" dirty="0" smtClean="0"/>
              <a:t>Parte 1: Introducción a </a:t>
            </a:r>
            <a:r>
              <a:rPr lang="" sz="1600" noProof="0" dirty="0" err="1" smtClean="0"/>
              <a:t>ImgTools</a:t>
            </a:r>
            <a:endParaRPr lang="" sz="1600" noProof="0" dirty="0" smtClean="0"/>
          </a:p>
          <a:p>
            <a:pPr lvl="1">
              <a:lnSpc>
                <a:spcPct val="100000"/>
              </a:lnSpc>
            </a:pPr>
            <a:r>
              <a:rPr lang="" sz="1600" noProof="0" dirty="0" smtClean="0"/>
              <a:t>Parte 2: Detección de cambio forestal con fracciones de SMA y NDFI </a:t>
            </a:r>
          </a:p>
          <a:p>
            <a:pPr lvl="1">
              <a:lnSpc>
                <a:spcPct val="100000"/>
              </a:lnSpc>
            </a:pPr>
            <a:r>
              <a:rPr lang="" sz="1600" noProof="0" dirty="0" smtClean="0"/>
              <a:t>Parte 3: Clasificación de árbol de decisiones con una serie temporal de imágenes SMA y NDFI </a:t>
            </a:r>
          </a:p>
          <a:p>
            <a:pPr>
              <a:lnSpc>
                <a:spcPct val="100000"/>
              </a:lnSpc>
            </a:pPr>
            <a:r>
              <a:rPr lang="" sz="1600" noProof="0" dirty="0" smtClean="0"/>
              <a:t>Mapeo de bosque intacto/bosque no intacto con método de variable indirecta</a:t>
            </a:r>
          </a:p>
          <a:p>
            <a:pPr>
              <a:lnSpc>
                <a:spcPct val="100000"/>
              </a:lnSpc>
              <a:buNone/>
            </a:pPr>
            <a:endParaRPr lang="" sz="1600" noProof="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86329"/>
          </a:xfrm>
        </p:spPr>
        <p:txBody>
          <a:bodyPr/>
          <a:lstStyle/>
          <a:p>
            <a:r>
              <a:rPr lang="" sz="2800" noProof="0" dirty="0" smtClean="0"/>
              <a:t>Módulos de consulta recomendados</a:t>
            </a:r>
            <a:endParaRPr lang="" sz="2800" noProof="0" dirty="0"/>
          </a:p>
        </p:txBody>
      </p:sp>
      <p:sp>
        <p:nvSpPr>
          <p:cNvPr id="3" name="Tijdelijke aanduiding voor tekst 2"/>
          <p:cNvSpPr>
            <a:spLocks noGrp="1"/>
          </p:cNvSpPr>
          <p:nvPr>
            <p:ph type="body" sz="quarter" idx="10"/>
          </p:nvPr>
        </p:nvSpPr>
        <p:spPr/>
        <p:txBody>
          <a:bodyPr/>
          <a:lstStyle/>
          <a:p>
            <a:pPr lvl="0"/>
            <a:r>
              <a:rPr lang="" sz="2000" noProof="0" dirty="0" smtClean="0">
                <a:solidFill>
                  <a:schemeClr val="accent4"/>
                </a:solidFill>
              </a:rPr>
              <a:t>Módulo 2.3 </a:t>
            </a:r>
            <a:r>
              <a:rPr lang="" sz="2000" noProof="0" dirty="0" smtClean="0"/>
              <a:t>para consultar métodos de evaluación de factores de emisión con el fin de estimar los cambios en las reservas forestales de carbono.</a:t>
            </a:r>
          </a:p>
          <a:p>
            <a:pPr lvl="0"/>
            <a:endParaRPr lang="" sz="2000" noProof="0" dirty="0" smtClean="0"/>
          </a:p>
          <a:p>
            <a:pPr lvl="0"/>
            <a:r>
              <a:rPr lang="" sz="2000" noProof="0" dirty="0" smtClean="0">
                <a:solidFill>
                  <a:schemeClr val="accent4"/>
                </a:solidFill>
              </a:rPr>
              <a:t>Módulos 3.1 a 3.3 </a:t>
            </a:r>
            <a:r>
              <a:rPr lang="" sz="2000" noProof="0" dirty="0" smtClean="0"/>
              <a:t>para profundizar en los métodos de evaluación y notificación de REDD+.</a:t>
            </a:r>
          </a:p>
          <a:p>
            <a:pPr>
              <a:buNone/>
            </a:pPr>
            <a:endParaRPr lang="" noProof="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91650"/>
          </a:xfrm>
        </p:spPr>
        <p:txBody>
          <a:bodyPr/>
          <a:lstStyle/>
          <a:p>
            <a:r>
              <a:rPr lang="" noProof="0" dirty="0" smtClean="0"/>
              <a:t>Bibliografía</a:t>
            </a:r>
            <a:endParaRPr lang="" noProof="0" dirty="0"/>
          </a:p>
        </p:txBody>
      </p:sp>
      <p:sp>
        <p:nvSpPr>
          <p:cNvPr id="3" name="Text Placeholder 2"/>
          <p:cNvSpPr>
            <a:spLocks noGrp="1"/>
          </p:cNvSpPr>
          <p:nvPr>
            <p:ph type="body" sz="quarter" idx="10"/>
          </p:nvPr>
        </p:nvSpPr>
        <p:spPr>
          <a:xfrm>
            <a:off x="421200" y="1296538"/>
            <a:ext cx="8521188" cy="4628312"/>
          </a:xfrm>
        </p:spPr>
        <p:txBody>
          <a:bodyPr/>
          <a:lstStyle/>
          <a:p>
            <a:pPr>
              <a:lnSpc>
                <a:spcPct val="150000"/>
              </a:lnSpc>
            </a:pPr>
            <a:r>
              <a:rPr lang="" sz="1200" noProof="0" dirty="0" err="1" smtClean="0"/>
              <a:t>Bucki</a:t>
            </a:r>
            <a:r>
              <a:rPr lang="" sz="1200" noProof="0" dirty="0" smtClean="0"/>
              <a:t> et al. 2012. “Assessing REDD+ Performance of Countries with Low Monitoring Capacities: The Matrix Approach.” </a:t>
            </a:r>
            <a:r>
              <a:rPr lang="" sz="1200" i="1" noProof="0" dirty="0" smtClean="0"/>
              <a:t>Environmental Research Letters</a:t>
            </a:r>
            <a:r>
              <a:rPr lang="" sz="1200" noProof="0" dirty="0" smtClean="0"/>
              <a:t> 7: 014031. http://iopscience.iop.org/1748-9326/7/1/014031/pdf/1748-9326_7_1_014031.pdf.</a:t>
            </a:r>
          </a:p>
          <a:p>
            <a:pPr>
              <a:lnSpc>
                <a:spcPct val="150000"/>
              </a:lnSpc>
            </a:pPr>
            <a:r>
              <a:rPr lang="" sz="1200" noProof="0" dirty="0" smtClean="0"/>
              <a:t>GFOI (Global </a:t>
            </a:r>
            <a:r>
              <a:rPr lang="" sz="1200" noProof="0" dirty="0" err="1" smtClean="0"/>
              <a:t>Forest</a:t>
            </a:r>
            <a:r>
              <a:rPr lang="" sz="1200" noProof="0" dirty="0" smtClean="0"/>
              <a:t> </a:t>
            </a:r>
            <a:r>
              <a:rPr lang="" sz="1200" noProof="0" dirty="0" err="1" smtClean="0"/>
              <a:t>Observations</a:t>
            </a:r>
            <a:r>
              <a:rPr lang="" sz="1200" noProof="0" dirty="0" smtClean="0"/>
              <a:t> </a:t>
            </a:r>
            <a:r>
              <a:rPr lang="" sz="1200" noProof="0" dirty="0" err="1" smtClean="0"/>
              <a:t>Initiative</a:t>
            </a:r>
            <a:r>
              <a:rPr lang="" sz="1200" noProof="0" dirty="0" smtClean="0"/>
              <a:t>). 2014. </a:t>
            </a:r>
            <a:r>
              <a:rPr lang="" sz="1200" i="1" noProof="0" dirty="0" smtClean="0"/>
              <a:t>Integrating Remote-sensing and Ground-based Observations for Estimation of Emissions and Removals of Greenhouse Gases in Forests: Methods and Guidance from the Global Forest Observations Initiative</a:t>
            </a:r>
            <a:r>
              <a:rPr lang="" sz="1200" noProof="0" dirty="0" smtClean="0"/>
              <a:t>. (Often GFOI MGD.) Geneva, Switzerland: Group on Earth Observations, version 1.0. http://www.gfoi.org/methods-guidance/. </a:t>
            </a:r>
          </a:p>
          <a:p>
            <a:pPr>
              <a:lnSpc>
                <a:spcPct val="150000"/>
              </a:lnSpc>
            </a:pPr>
            <a:r>
              <a:rPr lang="" sz="1200" noProof="0" dirty="0" err="1" smtClean="0"/>
              <a:t>Ghilardi</a:t>
            </a:r>
            <a:r>
              <a:rPr lang="" sz="1200" noProof="0" dirty="0" smtClean="0"/>
              <a:t>, </a:t>
            </a:r>
            <a:r>
              <a:rPr lang="" sz="1200" noProof="0" dirty="0" err="1" smtClean="0"/>
              <a:t>Adrian</a:t>
            </a:r>
            <a:r>
              <a:rPr lang="" sz="1200" noProof="0" dirty="0" smtClean="0"/>
              <a:t>, Gabriela Guerrero, and Omar Masera. 2007. “</a:t>
            </a:r>
            <a:r>
              <a:rPr lang="" sz="1200" noProof="0" dirty="0" err="1" smtClean="0"/>
              <a:t>Spatial</a:t>
            </a:r>
            <a:r>
              <a:rPr lang="" sz="1200" noProof="0" dirty="0" smtClean="0"/>
              <a:t> </a:t>
            </a:r>
            <a:r>
              <a:rPr lang="" sz="1200" noProof="0" dirty="0" err="1" smtClean="0"/>
              <a:t>Analysis</a:t>
            </a:r>
            <a:r>
              <a:rPr lang="" sz="1200" noProof="0" dirty="0" smtClean="0"/>
              <a:t> of </a:t>
            </a:r>
            <a:r>
              <a:rPr lang="" sz="1200" noProof="0" dirty="0" err="1" smtClean="0"/>
              <a:t>Residential</a:t>
            </a:r>
            <a:r>
              <a:rPr lang="" sz="1200" noProof="0" dirty="0" smtClean="0"/>
              <a:t> </a:t>
            </a:r>
            <a:r>
              <a:rPr lang="" sz="1200" noProof="0" dirty="0" err="1" smtClean="0"/>
              <a:t>Fuelwood</a:t>
            </a:r>
            <a:r>
              <a:rPr lang="" sz="1200" noProof="0" dirty="0" smtClean="0"/>
              <a:t> </a:t>
            </a:r>
            <a:r>
              <a:rPr lang="" sz="1200" noProof="0" dirty="0" err="1" smtClean="0"/>
              <a:t>Supply</a:t>
            </a:r>
            <a:r>
              <a:rPr lang="" sz="1200" noProof="0" dirty="0" smtClean="0"/>
              <a:t> and </a:t>
            </a:r>
            <a:r>
              <a:rPr lang="" sz="1200" noProof="0" dirty="0" err="1" smtClean="0"/>
              <a:t>Demand</a:t>
            </a:r>
            <a:r>
              <a:rPr lang="" sz="1200" noProof="0" dirty="0" smtClean="0"/>
              <a:t> </a:t>
            </a:r>
            <a:r>
              <a:rPr lang="" sz="1200" noProof="0" dirty="0" err="1" smtClean="0"/>
              <a:t>Patterns</a:t>
            </a:r>
            <a:r>
              <a:rPr lang="" sz="1200" noProof="0" dirty="0" smtClean="0"/>
              <a:t> in </a:t>
            </a:r>
            <a:r>
              <a:rPr lang="" sz="1200" noProof="0" dirty="0" err="1" smtClean="0"/>
              <a:t>Mexico</a:t>
            </a:r>
            <a:r>
              <a:rPr lang="" sz="1200" noProof="0" dirty="0" smtClean="0"/>
              <a:t> </a:t>
            </a:r>
            <a:r>
              <a:rPr lang="" sz="1200" noProof="0" dirty="0" err="1" smtClean="0"/>
              <a:t>Using</a:t>
            </a:r>
            <a:r>
              <a:rPr lang="" sz="1200" noProof="0" dirty="0" smtClean="0"/>
              <a:t> </a:t>
            </a:r>
            <a:r>
              <a:rPr lang="" sz="1200" noProof="0" dirty="0" err="1" smtClean="0"/>
              <a:t>the</a:t>
            </a:r>
            <a:r>
              <a:rPr lang="" sz="1200" noProof="0" dirty="0" smtClean="0"/>
              <a:t> WISDOM </a:t>
            </a:r>
            <a:r>
              <a:rPr lang="" sz="1200" noProof="0" dirty="0" err="1" smtClean="0"/>
              <a:t>Approach</a:t>
            </a:r>
            <a:r>
              <a:rPr lang="" sz="1200" noProof="0" dirty="0" smtClean="0"/>
              <a:t>.” </a:t>
            </a:r>
            <a:r>
              <a:rPr lang="" sz="1200" i="1" noProof="0" dirty="0" err="1" smtClean="0"/>
              <a:t>Biomass</a:t>
            </a:r>
            <a:r>
              <a:rPr lang="" sz="1200" i="1" noProof="0" dirty="0" smtClean="0"/>
              <a:t> and </a:t>
            </a:r>
            <a:r>
              <a:rPr lang="" sz="1200" i="1" noProof="0" dirty="0" err="1" smtClean="0"/>
              <a:t>Bioenergy</a:t>
            </a:r>
            <a:r>
              <a:rPr lang="" sz="1200" noProof="0" dirty="0" smtClean="0"/>
              <a:t> 31 (7): 475–491. http://dx.doi.org/10.1016/j.biombioe.2007.02.003.</a:t>
            </a:r>
          </a:p>
          <a:p>
            <a:pPr>
              <a:lnSpc>
                <a:spcPct val="150000"/>
              </a:lnSpc>
            </a:pPr>
            <a:r>
              <a:rPr lang="" sz="1200" noProof="0" dirty="0" smtClean="0"/>
              <a:t>GOFC-GOLD (Global </a:t>
            </a:r>
            <a:r>
              <a:rPr lang="" sz="1200" noProof="0" dirty="0" err="1" smtClean="0"/>
              <a:t>Observation</a:t>
            </a:r>
            <a:r>
              <a:rPr lang="" sz="1200" noProof="0" dirty="0" smtClean="0"/>
              <a:t> of </a:t>
            </a:r>
            <a:r>
              <a:rPr lang="" sz="1200" noProof="0" dirty="0" err="1" smtClean="0"/>
              <a:t>Forest</a:t>
            </a:r>
            <a:r>
              <a:rPr lang="" sz="1200" noProof="0" dirty="0" smtClean="0"/>
              <a:t> </a:t>
            </a:r>
            <a:r>
              <a:rPr lang="" sz="1200" noProof="0" dirty="0" err="1" smtClean="0"/>
              <a:t>Cover</a:t>
            </a:r>
            <a:r>
              <a:rPr lang="" sz="1200" noProof="0" dirty="0" smtClean="0"/>
              <a:t> and </a:t>
            </a:r>
            <a:r>
              <a:rPr lang="" sz="1200" noProof="0" dirty="0" err="1" smtClean="0"/>
              <a:t>Land</a:t>
            </a:r>
            <a:r>
              <a:rPr lang="" sz="1200" noProof="0" dirty="0" smtClean="0"/>
              <a:t> Dynamics). 2014. </a:t>
            </a:r>
            <a:r>
              <a:rPr lang="" sz="1200" i="1" noProof="0" dirty="0" smtClean="0"/>
              <a:t>A Sourcebook of Methods and Procedures for Monitoring and Reporting Anthropogenic Greenhouse Gas Emissions and Removals Associated with Deforestation, Gains and Losses of Carbon Stocks in Forests Remaining Forests, and Forestation</a:t>
            </a:r>
            <a:r>
              <a:rPr lang="" sz="1200" noProof="0" dirty="0" smtClean="0"/>
              <a:t>. (Often GOFC-GOLD Sourcebook.) Netherland: GOFC-GOLD Land Cover Project Office, Wageningen University. http://www.gofcgold.wur.nl/redd/index.php.</a:t>
            </a:r>
            <a:endParaRPr lang="" sz="1200" noProof="0" dirty="0"/>
          </a:p>
        </p:txBody>
      </p:sp>
    </p:spTree>
    <p:extLst>
      <p:ext uri="{BB962C8B-B14F-4D97-AF65-F5344CB8AC3E}">
        <p14:creationId xmlns:p14="http://schemas.microsoft.com/office/powerpoint/2010/main" val="32602891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341194"/>
            <a:ext cx="8521188" cy="5583655"/>
          </a:xfrm>
        </p:spPr>
        <p:txBody>
          <a:bodyPr/>
          <a:lstStyle/>
          <a:p>
            <a:pPr>
              <a:lnSpc>
                <a:spcPct val="150000"/>
              </a:lnSpc>
            </a:pPr>
            <a:r>
              <a:rPr lang="" sz="1200" noProof="0" dirty="0" err="1" smtClean="0"/>
              <a:t>Herold</a:t>
            </a:r>
            <a:r>
              <a:rPr lang="" sz="1200" noProof="0" dirty="0" smtClean="0"/>
              <a:t>, M., et al. 2011. “</a:t>
            </a:r>
            <a:r>
              <a:rPr lang="" sz="1200" noProof="0" dirty="0" err="1" smtClean="0"/>
              <a:t>Options</a:t>
            </a:r>
            <a:r>
              <a:rPr lang="" sz="1200" noProof="0" dirty="0" smtClean="0"/>
              <a:t> </a:t>
            </a:r>
            <a:r>
              <a:rPr lang="" sz="1200" noProof="0" dirty="0" err="1" smtClean="0"/>
              <a:t>for</a:t>
            </a:r>
            <a:r>
              <a:rPr lang="" sz="1200" noProof="0" dirty="0" smtClean="0"/>
              <a:t> </a:t>
            </a:r>
            <a:r>
              <a:rPr lang="" sz="1200" noProof="0" dirty="0" err="1" smtClean="0"/>
              <a:t>Monitoring</a:t>
            </a:r>
            <a:r>
              <a:rPr lang="" sz="1200" noProof="0" dirty="0" smtClean="0"/>
              <a:t> and </a:t>
            </a:r>
            <a:r>
              <a:rPr lang="" sz="1200" noProof="0" dirty="0" err="1" smtClean="0"/>
              <a:t>Estimating</a:t>
            </a:r>
            <a:r>
              <a:rPr lang="" sz="1200" noProof="0" dirty="0" smtClean="0"/>
              <a:t> </a:t>
            </a:r>
            <a:r>
              <a:rPr lang="" sz="1200" noProof="0" dirty="0" err="1" smtClean="0"/>
              <a:t>Historical</a:t>
            </a:r>
            <a:r>
              <a:rPr lang="" sz="1200" noProof="0" dirty="0" smtClean="0"/>
              <a:t> </a:t>
            </a:r>
            <a:r>
              <a:rPr lang="" sz="1200" noProof="0" dirty="0" err="1" smtClean="0"/>
              <a:t>Carbon</a:t>
            </a:r>
            <a:r>
              <a:rPr lang="" sz="1200" noProof="0" dirty="0" smtClean="0"/>
              <a:t> </a:t>
            </a:r>
            <a:r>
              <a:rPr lang="" sz="1200" noProof="0" dirty="0" err="1" smtClean="0"/>
              <a:t>Emissions</a:t>
            </a:r>
            <a:r>
              <a:rPr lang="" sz="1200" noProof="0" dirty="0" smtClean="0"/>
              <a:t> </a:t>
            </a:r>
            <a:r>
              <a:rPr lang="" sz="1200" noProof="0" dirty="0" err="1" smtClean="0"/>
              <a:t>from</a:t>
            </a:r>
            <a:r>
              <a:rPr lang="" sz="1200" noProof="0" dirty="0" smtClean="0"/>
              <a:t> </a:t>
            </a:r>
            <a:r>
              <a:rPr lang="" sz="1200" noProof="0" dirty="0" err="1" smtClean="0"/>
              <a:t>Forest</a:t>
            </a:r>
            <a:r>
              <a:rPr lang="" sz="1200" noProof="0" dirty="0" smtClean="0"/>
              <a:t> </a:t>
            </a:r>
            <a:r>
              <a:rPr lang="" sz="1200" noProof="0" dirty="0" err="1" smtClean="0"/>
              <a:t>Degradation</a:t>
            </a:r>
            <a:r>
              <a:rPr lang="" sz="1200" noProof="0" dirty="0" smtClean="0"/>
              <a:t> in </a:t>
            </a:r>
            <a:r>
              <a:rPr lang="" sz="1200" noProof="0" dirty="0" err="1" smtClean="0"/>
              <a:t>the</a:t>
            </a:r>
            <a:r>
              <a:rPr lang="" sz="1200" noProof="0" dirty="0" smtClean="0"/>
              <a:t> </a:t>
            </a:r>
            <a:r>
              <a:rPr lang="" sz="1200" noProof="0" dirty="0" err="1" smtClean="0"/>
              <a:t>Context</a:t>
            </a:r>
            <a:r>
              <a:rPr lang="" sz="1200" noProof="0" dirty="0" smtClean="0"/>
              <a:t> of REDD+.” </a:t>
            </a:r>
            <a:r>
              <a:rPr lang="" sz="1200" u="sng" noProof="0" dirty="0" err="1" smtClean="0"/>
              <a:t>Carbon</a:t>
            </a:r>
            <a:r>
              <a:rPr lang="" sz="1200" u="sng" noProof="0" dirty="0" smtClean="0"/>
              <a:t> Balance and Management</a:t>
            </a:r>
            <a:r>
              <a:rPr lang="" sz="1200" noProof="0" dirty="0" smtClean="0"/>
              <a:t> 6 (13). doi:10.1186/1750-0680-6-13. http://www.cbmjournal.com/content/6/1/13</a:t>
            </a:r>
          </a:p>
          <a:p>
            <a:pPr>
              <a:lnSpc>
                <a:spcPct val="150000"/>
              </a:lnSpc>
            </a:pPr>
            <a:r>
              <a:rPr lang="" sz="1200" noProof="0" dirty="0" err="1" smtClean="0"/>
              <a:t>Hosonuma</a:t>
            </a:r>
            <a:r>
              <a:rPr lang="" sz="1200" noProof="0" dirty="0" smtClean="0"/>
              <a:t>, N., M. </a:t>
            </a:r>
            <a:r>
              <a:rPr lang="" sz="1200" noProof="0" dirty="0" err="1" smtClean="0"/>
              <a:t>Herold</a:t>
            </a:r>
            <a:r>
              <a:rPr lang="" sz="1200" noProof="0" dirty="0" smtClean="0"/>
              <a:t>, V. De </a:t>
            </a:r>
            <a:r>
              <a:rPr lang="" sz="1200" noProof="0" dirty="0" err="1" smtClean="0"/>
              <a:t>Sy</a:t>
            </a:r>
            <a:r>
              <a:rPr lang="" sz="1200" noProof="0" dirty="0" smtClean="0"/>
              <a:t>, R. De </a:t>
            </a:r>
            <a:r>
              <a:rPr lang="" sz="1200" noProof="0" dirty="0" err="1" smtClean="0"/>
              <a:t>Fries</a:t>
            </a:r>
            <a:r>
              <a:rPr lang="" sz="1200" noProof="0" dirty="0" smtClean="0"/>
              <a:t>, M. </a:t>
            </a:r>
            <a:r>
              <a:rPr lang="" sz="1200" noProof="0" dirty="0" err="1" smtClean="0"/>
              <a:t>Brockhaus</a:t>
            </a:r>
            <a:r>
              <a:rPr lang="" sz="1200" noProof="0" dirty="0" smtClean="0"/>
              <a:t>, L. </a:t>
            </a:r>
            <a:r>
              <a:rPr lang="" sz="1200" noProof="0" dirty="0" err="1" smtClean="0"/>
              <a:t>Verchot</a:t>
            </a:r>
            <a:r>
              <a:rPr lang="" sz="1200" noProof="0" dirty="0" smtClean="0"/>
              <a:t>, A. </a:t>
            </a:r>
            <a:r>
              <a:rPr lang="" sz="1200" noProof="0" dirty="0" err="1" smtClean="0"/>
              <a:t>Angelsen</a:t>
            </a:r>
            <a:r>
              <a:rPr lang="" sz="1200" noProof="0" dirty="0" smtClean="0"/>
              <a:t>, and E. </a:t>
            </a:r>
            <a:r>
              <a:rPr lang="" sz="1200" noProof="0" dirty="0" err="1" smtClean="0"/>
              <a:t>Romijn</a:t>
            </a:r>
            <a:r>
              <a:rPr lang="" sz="1200" noProof="0" dirty="0" smtClean="0"/>
              <a:t>. 2012. ”</a:t>
            </a:r>
            <a:r>
              <a:rPr lang="" sz="1200" noProof="0" dirty="0" err="1" smtClean="0"/>
              <a:t>An</a:t>
            </a:r>
            <a:r>
              <a:rPr lang="" sz="1200" noProof="0" dirty="0" smtClean="0"/>
              <a:t> </a:t>
            </a:r>
            <a:r>
              <a:rPr lang="" sz="1200" noProof="0" dirty="0" err="1" smtClean="0"/>
              <a:t>Assessment</a:t>
            </a:r>
            <a:r>
              <a:rPr lang="" sz="1200" noProof="0" dirty="0" smtClean="0"/>
              <a:t> of </a:t>
            </a:r>
            <a:r>
              <a:rPr lang="" sz="1200" noProof="0" dirty="0" err="1" smtClean="0"/>
              <a:t>Deforestation</a:t>
            </a:r>
            <a:r>
              <a:rPr lang="" sz="1200" noProof="0" dirty="0" smtClean="0"/>
              <a:t> and </a:t>
            </a:r>
            <a:r>
              <a:rPr lang="" sz="1200" noProof="0" dirty="0" err="1" smtClean="0"/>
              <a:t>Forest</a:t>
            </a:r>
            <a:r>
              <a:rPr lang="" sz="1200" noProof="0" dirty="0" smtClean="0"/>
              <a:t> </a:t>
            </a:r>
            <a:r>
              <a:rPr lang="" sz="1200" noProof="0" dirty="0" err="1" smtClean="0"/>
              <a:t>Degradation</a:t>
            </a:r>
            <a:r>
              <a:rPr lang="" sz="1200" noProof="0" dirty="0" smtClean="0"/>
              <a:t> Drivers in </a:t>
            </a:r>
            <a:r>
              <a:rPr lang="" sz="1200" noProof="0" dirty="0" err="1" smtClean="0"/>
              <a:t>Developing</a:t>
            </a:r>
            <a:r>
              <a:rPr lang="" sz="1200" noProof="0" dirty="0" smtClean="0"/>
              <a:t> </a:t>
            </a:r>
            <a:r>
              <a:rPr lang="" sz="1200" noProof="0" dirty="0" err="1" smtClean="0"/>
              <a:t>Countries</a:t>
            </a:r>
            <a:r>
              <a:rPr lang="" sz="1200" noProof="0" dirty="0" smtClean="0"/>
              <a:t>.” </a:t>
            </a:r>
            <a:r>
              <a:rPr lang="" sz="1200" i="1" noProof="0" dirty="0" err="1" smtClean="0"/>
              <a:t>Environmental</a:t>
            </a:r>
            <a:r>
              <a:rPr lang="" sz="1200" i="1" noProof="0" dirty="0" smtClean="0"/>
              <a:t> </a:t>
            </a:r>
            <a:r>
              <a:rPr lang="" sz="1200" i="1" noProof="0" dirty="0" err="1" smtClean="0"/>
              <a:t>Research</a:t>
            </a:r>
            <a:r>
              <a:rPr lang="" sz="1200" i="1" noProof="0" dirty="0" smtClean="0"/>
              <a:t> </a:t>
            </a:r>
            <a:r>
              <a:rPr lang="" sz="1200" i="1" noProof="0" dirty="0" err="1" smtClean="0"/>
              <a:t>Letters</a:t>
            </a:r>
            <a:r>
              <a:rPr lang="" sz="1200" noProof="0" dirty="0" smtClean="0"/>
              <a:t> 7 (4) 044009. doi:10.1088/1748-9326/7/4/044009.</a:t>
            </a:r>
          </a:p>
          <a:p>
            <a:pPr>
              <a:lnSpc>
                <a:spcPct val="150000"/>
              </a:lnSpc>
            </a:pPr>
            <a:r>
              <a:rPr lang="" sz="1200" noProof="0" dirty="0" err="1" smtClean="0"/>
              <a:t>Laurance</a:t>
            </a:r>
            <a:r>
              <a:rPr lang="" sz="1200" noProof="0" dirty="0" smtClean="0"/>
              <a:t>, William F., and Carlos A. </a:t>
            </a:r>
            <a:r>
              <a:rPr lang="" sz="1200" noProof="0" dirty="0" err="1" smtClean="0"/>
              <a:t>Peres</a:t>
            </a:r>
            <a:r>
              <a:rPr lang="" sz="1200" noProof="0" dirty="0" smtClean="0"/>
              <a:t>. 2006. </a:t>
            </a:r>
            <a:r>
              <a:rPr lang="" sz="1200" i="1" noProof="0" dirty="0" err="1" smtClean="0"/>
              <a:t>Emerging</a:t>
            </a:r>
            <a:r>
              <a:rPr lang="" sz="1200" i="1" noProof="0" dirty="0" smtClean="0"/>
              <a:t> </a:t>
            </a:r>
            <a:r>
              <a:rPr lang="" sz="1200" i="1" noProof="0" dirty="0" err="1" smtClean="0"/>
              <a:t>Threats</a:t>
            </a:r>
            <a:r>
              <a:rPr lang="" sz="1200" i="1" noProof="0" dirty="0" smtClean="0"/>
              <a:t> to Tropical </a:t>
            </a:r>
            <a:r>
              <a:rPr lang="" sz="1200" i="1" noProof="0" dirty="0" err="1" smtClean="0"/>
              <a:t>Forests</a:t>
            </a:r>
            <a:r>
              <a:rPr lang="" sz="1200" noProof="0" dirty="0" smtClean="0"/>
              <a:t>. </a:t>
            </a:r>
            <a:r>
              <a:rPr lang="" sz="1200" noProof="0" dirty="0" err="1" smtClean="0"/>
              <a:t>University</a:t>
            </a:r>
            <a:r>
              <a:rPr lang="" sz="1200" noProof="0" dirty="0" smtClean="0"/>
              <a:t> of Chicago </a:t>
            </a:r>
            <a:r>
              <a:rPr lang="" sz="1200" noProof="0" dirty="0" err="1" smtClean="0"/>
              <a:t>Press</a:t>
            </a:r>
            <a:r>
              <a:rPr lang="" sz="1200" noProof="0" dirty="0" smtClean="0"/>
              <a:t>.</a:t>
            </a:r>
          </a:p>
          <a:p>
            <a:pPr>
              <a:lnSpc>
                <a:spcPct val="150000"/>
              </a:lnSpc>
            </a:pPr>
            <a:r>
              <a:rPr lang="" sz="1200" noProof="0" dirty="0" err="1" smtClean="0"/>
              <a:t>Mollicone</a:t>
            </a:r>
            <a:r>
              <a:rPr lang="" sz="1200" noProof="0" dirty="0" smtClean="0"/>
              <a:t>, D., et al. 2007. “</a:t>
            </a:r>
            <a:r>
              <a:rPr lang="" sz="1200" noProof="0" dirty="0" err="1" smtClean="0"/>
              <a:t>An</a:t>
            </a:r>
            <a:r>
              <a:rPr lang="" sz="1200" noProof="0" dirty="0" smtClean="0"/>
              <a:t> Incentive </a:t>
            </a:r>
            <a:r>
              <a:rPr lang="" sz="1200" noProof="0" dirty="0" err="1" smtClean="0"/>
              <a:t>Mechanism</a:t>
            </a:r>
            <a:r>
              <a:rPr lang="" sz="1200" noProof="0" dirty="0" smtClean="0"/>
              <a:t> </a:t>
            </a:r>
            <a:r>
              <a:rPr lang="" sz="1200" noProof="0" dirty="0" err="1" smtClean="0"/>
              <a:t>for</a:t>
            </a:r>
            <a:r>
              <a:rPr lang="" sz="1200" noProof="0" dirty="0" smtClean="0"/>
              <a:t> </a:t>
            </a:r>
            <a:r>
              <a:rPr lang="" sz="1200" noProof="0" dirty="0" err="1" smtClean="0"/>
              <a:t>Reducing</a:t>
            </a:r>
            <a:r>
              <a:rPr lang="" sz="1200" noProof="0" dirty="0" smtClean="0"/>
              <a:t> </a:t>
            </a:r>
            <a:r>
              <a:rPr lang="" sz="1200" noProof="0" dirty="0" err="1" smtClean="0"/>
              <a:t>Emissions</a:t>
            </a:r>
            <a:r>
              <a:rPr lang="" sz="1200" noProof="0" dirty="0" smtClean="0"/>
              <a:t> </a:t>
            </a:r>
            <a:r>
              <a:rPr lang="" sz="1200" noProof="0" dirty="0" err="1" smtClean="0"/>
              <a:t>from</a:t>
            </a:r>
            <a:r>
              <a:rPr lang="" sz="1200" noProof="0" dirty="0" smtClean="0"/>
              <a:t> </a:t>
            </a:r>
            <a:r>
              <a:rPr lang="" sz="1200" noProof="0" dirty="0" err="1" smtClean="0"/>
              <a:t>Conversion</a:t>
            </a:r>
            <a:r>
              <a:rPr lang="" sz="1200" noProof="0" dirty="0" smtClean="0"/>
              <a:t> of </a:t>
            </a:r>
            <a:r>
              <a:rPr lang="" sz="1200" noProof="0" dirty="0" err="1" smtClean="0"/>
              <a:t>Intact</a:t>
            </a:r>
            <a:r>
              <a:rPr lang="" sz="1200" noProof="0" dirty="0" smtClean="0"/>
              <a:t> and Non-</a:t>
            </a:r>
            <a:r>
              <a:rPr lang="" sz="1200" noProof="0" dirty="0" err="1" smtClean="0"/>
              <a:t>intact</a:t>
            </a:r>
            <a:r>
              <a:rPr lang="" sz="1200" noProof="0" dirty="0" smtClean="0"/>
              <a:t> </a:t>
            </a:r>
            <a:r>
              <a:rPr lang="" sz="1200" noProof="0" dirty="0" err="1" smtClean="0"/>
              <a:t>Forests</a:t>
            </a:r>
            <a:r>
              <a:rPr lang="" sz="1200" noProof="0" dirty="0" smtClean="0"/>
              <a:t>.” </a:t>
            </a:r>
            <a:r>
              <a:rPr lang="" sz="1200" i="1" noProof="0" dirty="0" err="1" smtClean="0"/>
              <a:t>Climatic</a:t>
            </a:r>
            <a:r>
              <a:rPr lang="" sz="1200" i="1" noProof="0" dirty="0" smtClean="0"/>
              <a:t> </a:t>
            </a:r>
            <a:r>
              <a:rPr lang="" sz="1200" i="1" noProof="0" dirty="0" err="1" smtClean="0"/>
              <a:t>Change</a:t>
            </a:r>
            <a:r>
              <a:rPr lang="" sz="1200" noProof="0" dirty="0" smtClean="0"/>
              <a:t> 83: 477–93.</a:t>
            </a:r>
          </a:p>
          <a:p>
            <a:pPr>
              <a:lnSpc>
                <a:spcPct val="150000"/>
              </a:lnSpc>
            </a:pPr>
            <a:r>
              <a:rPr lang="" sz="1200" noProof="0" dirty="0" err="1" smtClean="0"/>
              <a:t>Morton</a:t>
            </a:r>
            <a:r>
              <a:rPr lang="" sz="1200" noProof="0" dirty="0" smtClean="0"/>
              <a:t>, D., et al. 2011. “</a:t>
            </a:r>
            <a:r>
              <a:rPr lang="" sz="1200" noProof="0" dirty="0" err="1" smtClean="0"/>
              <a:t>Historic</a:t>
            </a:r>
            <a:r>
              <a:rPr lang="" sz="1200" noProof="0" dirty="0" smtClean="0"/>
              <a:t> </a:t>
            </a:r>
            <a:r>
              <a:rPr lang="" sz="1200" noProof="0" dirty="0" err="1" smtClean="0"/>
              <a:t>Emissions</a:t>
            </a:r>
            <a:r>
              <a:rPr lang="" sz="1200" noProof="0" dirty="0" smtClean="0"/>
              <a:t> </a:t>
            </a:r>
            <a:r>
              <a:rPr lang="" sz="1200" noProof="0" dirty="0" err="1" smtClean="0"/>
              <a:t>from</a:t>
            </a:r>
            <a:r>
              <a:rPr lang="" sz="1200" noProof="0" dirty="0" smtClean="0"/>
              <a:t> </a:t>
            </a:r>
            <a:r>
              <a:rPr lang="" sz="1200" noProof="0" dirty="0" err="1" smtClean="0"/>
              <a:t>Deforestation</a:t>
            </a:r>
            <a:r>
              <a:rPr lang="" sz="1200" noProof="0" dirty="0" smtClean="0"/>
              <a:t> and </a:t>
            </a:r>
            <a:r>
              <a:rPr lang="" sz="1200" noProof="0" dirty="0" err="1" smtClean="0"/>
              <a:t>Forest</a:t>
            </a:r>
            <a:r>
              <a:rPr lang="" sz="1200" noProof="0" dirty="0" smtClean="0"/>
              <a:t> </a:t>
            </a:r>
            <a:r>
              <a:rPr lang="" sz="1200" noProof="0" dirty="0" err="1" smtClean="0"/>
              <a:t>Degradation</a:t>
            </a:r>
            <a:r>
              <a:rPr lang="" sz="1200" noProof="0" dirty="0" smtClean="0"/>
              <a:t> in Mato Grosso, </a:t>
            </a:r>
            <a:r>
              <a:rPr lang="" sz="1200" noProof="0" dirty="0" err="1" smtClean="0"/>
              <a:t>Brazil</a:t>
            </a:r>
            <a:r>
              <a:rPr lang="" sz="1200" noProof="0" dirty="0" smtClean="0"/>
              <a:t>: 1) </a:t>
            </a:r>
            <a:r>
              <a:rPr lang="" sz="1200" noProof="0" dirty="0" err="1" smtClean="0"/>
              <a:t>source</a:t>
            </a:r>
            <a:r>
              <a:rPr lang="" sz="1200" noProof="0" dirty="0" smtClean="0"/>
              <a:t> data </a:t>
            </a:r>
            <a:r>
              <a:rPr lang="" sz="1200" noProof="0" dirty="0" err="1" smtClean="0"/>
              <a:t>uncertainties</a:t>
            </a:r>
            <a:r>
              <a:rPr lang="" sz="1200" noProof="0" dirty="0" smtClean="0"/>
              <a:t>.” </a:t>
            </a:r>
            <a:r>
              <a:rPr lang="" sz="1200" i="1" noProof="0" dirty="0" err="1" smtClean="0"/>
              <a:t>Carbon</a:t>
            </a:r>
            <a:r>
              <a:rPr lang="" sz="1200" i="1" noProof="0" dirty="0" smtClean="0"/>
              <a:t> Balance and Management </a:t>
            </a:r>
            <a:r>
              <a:rPr lang="" sz="1200" noProof="0" dirty="0" smtClean="0"/>
              <a:t>6 (18). doi:10.1186/1750-0680-6-18.</a:t>
            </a:r>
          </a:p>
          <a:p>
            <a:pPr>
              <a:lnSpc>
                <a:spcPct val="150000"/>
              </a:lnSpc>
            </a:pPr>
            <a:r>
              <a:rPr lang="" sz="1200" noProof="0" dirty="0" smtClean="0"/>
              <a:t>Pearson, T. R. H, S. Brown, and F. M. </a:t>
            </a:r>
            <a:r>
              <a:rPr lang="" sz="1200" noProof="0" dirty="0" err="1" smtClean="0"/>
              <a:t>Casarim</a:t>
            </a:r>
            <a:r>
              <a:rPr lang="" sz="1200" noProof="0" dirty="0" smtClean="0"/>
              <a:t>. 2014. “Carbon Emissions from Tropical Forest Degradation Caused by Logging.” </a:t>
            </a:r>
            <a:r>
              <a:rPr lang="" sz="1200" i="1" noProof="0" dirty="0" smtClean="0"/>
              <a:t>Environmental Research Letters</a:t>
            </a:r>
            <a:r>
              <a:rPr lang="" sz="1200" noProof="0" dirty="0" smtClean="0"/>
              <a:t> 9 (3): 034017. doi:10.1088/1748-9326/9/3/034017</a:t>
            </a:r>
            <a:endParaRPr lang="" sz="1200" noProof="0" dirty="0"/>
          </a:p>
        </p:txBody>
      </p:sp>
    </p:spTree>
    <p:extLst>
      <p:ext uri="{BB962C8B-B14F-4D97-AF65-F5344CB8AC3E}">
        <p14:creationId xmlns:p14="http://schemas.microsoft.com/office/powerpoint/2010/main" val="16022133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1200" y="491320"/>
            <a:ext cx="8521188" cy="5433530"/>
          </a:xfrm>
        </p:spPr>
        <p:txBody>
          <a:bodyPr/>
          <a:lstStyle/>
          <a:p>
            <a:pPr>
              <a:lnSpc>
                <a:spcPct val="150000"/>
              </a:lnSpc>
            </a:pPr>
            <a:r>
              <a:rPr lang="" sz="1200" noProof="0" dirty="0" err="1" smtClean="0"/>
              <a:t>Potapov</a:t>
            </a:r>
            <a:r>
              <a:rPr lang="" sz="1200" noProof="0" dirty="0" smtClean="0"/>
              <a:t>, P., et al. 2008. “</a:t>
            </a:r>
            <a:r>
              <a:rPr lang="" sz="1200" noProof="0" dirty="0" err="1" smtClean="0"/>
              <a:t>Mapping</a:t>
            </a:r>
            <a:r>
              <a:rPr lang="" sz="1200" noProof="0" dirty="0" smtClean="0"/>
              <a:t> </a:t>
            </a:r>
            <a:r>
              <a:rPr lang="" sz="1200" noProof="0" dirty="0" err="1" smtClean="0"/>
              <a:t>the</a:t>
            </a:r>
            <a:r>
              <a:rPr lang="" sz="1200" noProof="0" dirty="0" smtClean="0"/>
              <a:t> </a:t>
            </a:r>
            <a:r>
              <a:rPr lang="" sz="1200" noProof="0" dirty="0" err="1" smtClean="0"/>
              <a:t>World’s</a:t>
            </a:r>
            <a:r>
              <a:rPr lang="" sz="1200" noProof="0" dirty="0" smtClean="0"/>
              <a:t> </a:t>
            </a:r>
            <a:r>
              <a:rPr lang="" sz="1200" noProof="0" dirty="0" err="1" smtClean="0"/>
              <a:t>Intact</a:t>
            </a:r>
            <a:r>
              <a:rPr lang="" sz="1200" noProof="0" dirty="0" smtClean="0"/>
              <a:t> </a:t>
            </a:r>
            <a:r>
              <a:rPr lang="" sz="1200" noProof="0" dirty="0" err="1" smtClean="0"/>
              <a:t>Forest</a:t>
            </a:r>
            <a:r>
              <a:rPr lang="" sz="1200" noProof="0" dirty="0" smtClean="0"/>
              <a:t> </a:t>
            </a:r>
            <a:r>
              <a:rPr lang="" sz="1200" noProof="0" dirty="0" err="1" smtClean="0"/>
              <a:t>Landscapes</a:t>
            </a:r>
            <a:r>
              <a:rPr lang="" sz="1200" noProof="0" dirty="0" smtClean="0"/>
              <a:t> by </a:t>
            </a:r>
            <a:r>
              <a:rPr lang="" sz="1200" noProof="0" dirty="0" err="1" smtClean="0"/>
              <a:t>Remote</a:t>
            </a:r>
            <a:r>
              <a:rPr lang="" sz="1200" noProof="0" dirty="0" smtClean="0"/>
              <a:t> </a:t>
            </a:r>
            <a:r>
              <a:rPr lang="" sz="1200" noProof="0" dirty="0" err="1" smtClean="0"/>
              <a:t>Sensing</a:t>
            </a:r>
            <a:r>
              <a:rPr lang="" sz="1200" noProof="0" dirty="0" smtClean="0"/>
              <a:t>.” </a:t>
            </a:r>
            <a:r>
              <a:rPr lang="" sz="1200" i="1" noProof="0" dirty="0" err="1" smtClean="0"/>
              <a:t>Ecology</a:t>
            </a:r>
            <a:r>
              <a:rPr lang="" sz="1200" i="1" noProof="0" dirty="0" smtClean="0"/>
              <a:t> and </a:t>
            </a:r>
            <a:r>
              <a:rPr lang="" sz="1200" i="1" noProof="0" dirty="0" err="1" smtClean="0"/>
              <a:t>Society</a:t>
            </a:r>
            <a:r>
              <a:rPr lang="" sz="1200" i="1" noProof="0" dirty="0" smtClean="0"/>
              <a:t> </a:t>
            </a:r>
            <a:r>
              <a:rPr lang="" sz="1200" noProof="0" dirty="0" smtClean="0"/>
              <a:t>13: 51. http://www.ecologyandsociety.org/vol13/iss2/art51/.</a:t>
            </a:r>
          </a:p>
          <a:p>
            <a:pPr>
              <a:lnSpc>
                <a:spcPct val="150000"/>
              </a:lnSpc>
            </a:pPr>
            <a:r>
              <a:rPr lang="" sz="1200" noProof="0" dirty="0" smtClean="0"/>
              <a:t>Simula, M. 2009. “</a:t>
            </a:r>
            <a:r>
              <a:rPr lang="" sz="1200" noProof="0" dirty="0" err="1" smtClean="0"/>
              <a:t>Towards</a:t>
            </a:r>
            <a:r>
              <a:rPr lang="" sz="1200" noProof="0" dirty="0" smtClean="0"/>
              <a:t> </a:t>
            </a:r>
            <a:r>
              <a:rPr lang="" sz="1200" noProof="0" dirty="0" err="1" smtClean="0"/>
              <a:t>Defining</a:t>
            </a:r>
            <a:r>
              <a:rPr lang="" sz="1200" noProof="0" dirty="0" smtClean="0"/>
              <a:t> </a:t>
            </a:r>
            <a:r>
              <a:rPr lang="" sz="1200" noProof="0" dirty="0" err="1" smtClean="0"/>
              <a:t>Forest</a:t>
            </a:r>
            <a:r>
              <a:rPr lang="" sz="1200" noProof="0" dirty="0" smtClean="0"/>
              <a:t> </a:t>
            </a:r>
            <a:r>
              <a:rPr lang="" sz="1200" noProof="0" dirty="0" err="1" smtClean="0"/>
              <a:t>Degradation</a:t>
            </a:r>
            <a:r>
              <a:rPr lang="" sz="1200" noProof="0" dirty="0" smtClean="0"/>
              <a:t>: </a:t>
            </a:r>
            <a:r>
              <a:rPr lang="" sz="1200" noProof="0" dirty="0" err="1" smtClean="0"/>
              <a:t>Comparative</a:t>
            </a:r>
            <a:r>
              <a:rPr lang="" sz="1200" noProof="0" dirty="0" smtClean="0"/>
              <a:t> </a:t>
            </a:r>
            <a:r>
              <a:rPr lang="" sz="1200" noProof="0" dirty="0" err="1" smtClean="0"/>
              <a:t>Analysis</a:t>
            </a:r>
            <a:r>
              <a:rPr lang="" sz="1200" noProof="0" dirty="0" smtClean="0"/>
              <a:t> Of </a:t>
            </a:r>
            <a:r>
              <a:rPr lang="" sz="1200" noProof="0" dirty="0" err="1" smtClean="0"/>
              <a:t>Existing</a:t>
            </a:r>
            <a:r>
              <a:rPr lang="" sz="1200" noProof="0" dirty="0" smtClean="0"/>
              <a:t> </a:t>
            </a:r>
            <a:r>
              <a:rPr lang="" sz="1200" noProof="0" dirty="0" err="1" smtClean="0"/>
              <a:t>Definitions</a:t>
            </a:r>
            <a:r>
              <a:rPr lang="" sz="1200" noProof="0" dirty="0" smtClean="0"/>
              <a:t>.” </a:t>
            </a:r>
            <a:r>
              <a:rPr lang="" sz="1200" noProof="0" dirty="0" err="1" smtClean="0"/>
              <a:t>Working</a:t>
            </a:r>
            <a:r>
              <a:rPr lang="" sz="1200" noProof="0" dirty="0" smtClean="0"/>
              <a:t> </a:t>
            </a:r>
            <a:r>
              <a:rPr lang="" sz="1200" noProof="0" dirty="0" err="1" smtClean="0"/>
              <a:t>Paper</a:t>
            </a:r>
            <a:r>
              <a:rPr lang="" sz="1200" noProof="0" dirty="0" smtClean="0"/>
              <a:t> 154, FAO, Rome. ftp://ftp.fao.org/docrep/fao/012/k6217e/k6217e00.pdf </a:t>
            </a:r>
          </a:p>
          <a:p>
            <a:pPr>
              <a:lnSpc>
                <a:spcPct val="150000"/>
              </a:lnSpc>
            </a:pPr>
            <a:r>
              <a:rPr lang="" sz="1200" noProof="0" dirty="0" smtClean="0"/>
              <a:t>Souza. 2012. “</a:t>
            </a:r>
            <a:r>
              <a:rPr lang="" sz="1200" noProof="0" dirty="0" err="1" smtClean="0"/>
              <a:t>Monitoring</a:t>
            </a:r>
            <a:r>
              <a:rPr lang="" sz="1200" noProof="0" dirty="0" smtClean="0"/>
              <a:t> of </a:t>
            </a:r>
            <a:r>
              <a:rPr lang="" sz="1200" noProof="0" dirty="0" err="1" smtClean="0"/>
              <a:t>Forest</a:t>
            </a:r>
            <a:r>
              <a:rPr lang="" sz="1200" noProof="0" dirty="0" smtClean="0"/>
              <a:t> </a:t>
            </a:r>
            <a:r>
              <a:rPr lang="" sz="1200" noProof="0" dirty="0" err="1" smtClean="0"/>
              <a:t>Degradation</a:t>
            </a:r>
            <a:r>
              <a:rPr lang="" sz="1200" noProof="0" dirty="0" smtClean="0"/>
              <a:t>.” In: </a:t>
            </a:r>
            <a:r>
              <a:rPr lang="" sz="1200" noProof="0" dirty="0" err="1" smtClean="0"/>
              <a:t>Achard</a:t>
            </a:r>
            <a:r>
              <a:rPr lang="" sz="1200" noProof="0" dirty="0" smtClean="0"/>
              <a:t>, F., Hansen, M.C. </a:t>
            </a:r>
            <a:r>
              <a:rPr lang="" sz="1200" i="1" noProof="0" dirty="0" smtClean="0"/>
              <a:t>Global </a:t>
            </a:r>
            <a:r>
              <a:rPr lang="" sz="1200" i="1" noProof="0" dirty="0" err="1" smtClean="0"/>
              <a:t>Forest</a:t>
            </a:r>
            <a:r>
              <a:rPr lang="" sz="1200" i="1" noProof="0" dirty="0" smtClean="0"/>
              <a:t> </a:t>
            </a:r>
            <a:r>
              <a:rPr lang="" sz="1200" i="1" noProof="0" dirty="0" err="1" smtClean="0"/>
              <a:t>Monitoring</a:t>
            </a:r>
            <a:r>
              <a:rPr lang="" sz="1200" i="1" noProof="0" dirty="0" smtClean="0"/>
              <a:t> </a:t>
            </a:r>
            <a:r>
              <a:rPr lang="" sz="1200" i="1" noProof="0" dirty="0" err="1" smtClean="0"/>
              <a:t>from</a:t>
            </a:r>
            <a:r>
              <a:rPr lang="" sz="1200" i="1" noProof="0" dirty="0" smtClean="0"/>
              <a:t> </a:t>
            </a:r>
            <a:r>
              <a:rPr lang="" sz="1200" i="1" noProof="0" dirty="0" err="1" smtClean="0"/>
              <a:t>Earth</a:t>
            </a:r>
            <a:r>
              <a:rPr lang="" sz="1200" i="1" noProof="0" dirty="0" smtClean="0"/>
              <a:t> </a:t>
            </a:r>
            <a:r>
              <a:rPr lang="" sz="1200" i="1" noProof="0" dirty="0" err="1" smtClean="0"/>
              <a:t>Observation</a:t>
            </a:r>
            <a:r>
              <a:rPr lang="" sz="1200" i="1" noProof="0" dirty="0" smtClean="0"/>
              <a:t>.</a:t>
            </a:r>
            <a:r>
              <a:rPr lang="" sz="1200" noProof="0" dirty="0" smtClean="0"/>
              <a:t> CRC </a:t>
            </a:r>
            <a:r>
              <a:rPr lang="" sz="1200" noProof="0" dirty="0" err="1" smtClean="0"/>
              <a:t>Press</a:t>
            </a:r>
            <a:r>
              <a:rPr lang="" sz="1200" noProof="0" dirty="0" smtClean="0"/>
              <a:t>. https://www.crcpress.com/product/isbn/9781466552012</a:t>
            </a:r>
          </a:p>
          <a:p>
            <a:pPr>
              <a:lnSpc>
                <a:spcPct val="150000"/>
              </a:lnSpc>
            </a:pPr>
            <a:r>
              <a:rPr lang="" sz="1200" noProof="0" dirty="0" smtClean="0"/>
              <a:t>Souza, C. and Barreto, P. 2000. </a:t>
            </a:r>
            <a:r>
              <a:rPr lang="" sz="1200" noProof="0" dirty="0" err="1" smtClean="0"/>
              <a:t>An</a:t>
            </a:r>
            <a:r>
              <a:rPr lang="" sz="1200" noProof="0" dirty="0" smtClean="0"/>
              <a:t> </a:t>
            </a:r>
            <a:r>
              <a:rPr lang="" sz="1200" noProof="0" dirty="0" err="1" smtClean="0"/>
              <a:t>alternative</a:t>
            </a:r>
            <a:r>
              <a:rPr lang="" sz="1200" noProof="0" dirty="0" smtClean="0"/>
              <a:t> </a:t>
            </a:r>
            <a:r>
              <a:rPr lang="" sz="1200" noProof="0" dirty="0" err="1" smtClean="0"/>
              <a:t>approach</a:t>
            </a:r>
            <a:r>
              <a:rPr lang="" sz="1200" noProof="0" dirty="0" smtClean="0"/>
              <a:t> </a:t>
            </a:r>
            <a:r>
              <a:rPr lang="" sz="1200" noProof="0" dirty="0" err="1" smtClean="0"/>
              <a:t>for</a:t>
            </a:r>
            <a:r>
              <a:rPr lang="" sz="1200" noProof="0" dirty="0" smtClean="0"/>
              <a:t> </a:t>
            </a:r>
            <a:r>
              <a:rPr lang="" sz="1200" noProof="0" dirty="0" err="1" smtClean="0"/>
              <a:t>detecting</a:t>
            </a:r>
            <a:r>
              <a:rPr lang="" sz="1200" noProof="0" dirty="0" smtClean="0"/>
              <a:t> and </a:t>
            </a:r>
            <a:r>
              <a:rPr lang="" sz="1200" noProof="0" dirty="0" err="1" smtClean="0"/>
              <a:t>monitoring</a:t>
            </a:r>
            <a:r>
              <a:rPr lang="" sz="1200" noProof="0" dirty="0" smtClean="0"/>
              <a:t> </a:t>
            </a:r>
            <a:r>
              <a:rPr lang="" sz="1200" noProof="0" dirty="0" err="1" smtClean="0"/>
              <a:t>selectively</a:t>
            </a:r>
            <a:r>
              <a:rPr lang="" sz="1200" noProof="0" dirty="0" smtClean="0"/>
              <a:t> </a:t>
            </a:r>
            <a:r>
              <a:rPr lang="" sz="1200" noProof="0" dirty="0" err="1" smtClean="0"/>
              <a:t>logged</a:t>
            </a:r>
            <a:r>
              <a:rPr lang="" sz="1200" noProof="0" dirty="0" smtClean="0"/>
              <a:t> </a:t>
            </a:r>
            <a:r>
              <a:rPr lang="" sz="1200" noProof="0" dirty="0" err="1" smtClean="0"/>
              <a:t>forests</a:t>
            </a:r>
            <a:r>
              <a:rPr lang="" sz="1200" noProof="0" dirty="0" smtClean="0"/>
              <a:t> in </a:t>
            </a:r>
            <a:r>
              <a:rPr lang="" sz="1200" noProof="0" dirty="0" err="1" smtClean="0"/>
              <a:t>the</a:t>
            </a:r>
            <a:r>
              <a:rPr lang="" sz="1200" noProof="0" dirty="0" smtClean="0"/>
              <a:t> Amazon.</a:t>
            </a:r>
            <a:r>
              <a:rPr lang="" sz="1200" i="1" noProof="0" dirty="0" smtClean="0"/>
              <a:t> International </a:t>
            </a:r>
            <a:r>
              <a:rPr lang="" sz="1200" i="1" noProof="0" dirty="0" err="1" smtClean="0"/>
              <a:t>Journal</a:t>
            </a:r>
            <a:r>
              <a:rPr lang="" sz="1200" i="1" noProof="0" dirty="0" smtClean="0"/>
              <a:t> of </a:t>
            </a:r>
            <a:r>
              <a:rPr lang="" sz="1200" i="1" noProof="0" dirty="0" err="1" smtClean="0"/>
              <a:t>Remote</a:t>
            </a:r>
            <a:r>
              <a:rPr lang="" sz="1200" i="1" noProof="0" dirty="0" smtClean="0"/>
              <a:t> </a:t>
            </a:r>
            <a:r>
              <a:rPr lang="" sz="1200" i="1" noProof="0" dirty="0" err="1" smtClean="0"/>
              <a:t>Sensing</a:t>
            </a:r>
            <a:r>
              <a:rPr lang="" sz="1200" noProof="0" dirty="0" smtClean="0"/>
              <a:t> , 21, 173–179.</a:t>
            </a:r>
          </a:p>
          <a:p>
            <a:pPr>
              <a:lnSpc>
                <a:spcPct val="150000"/>
              </a:lnSpc>
            </a:pPr>
            <a:r>
              <a:rPr lang="" sz="1200" noProof="0" dirty="0" smtClean="0"/>
              <a:t>UNFCCC (</a:t>
            </a:r>
            <a:r>
              <a:rPr lang="" sz="1200" noProof="0" dirty="0" err="1" smtClean="0"/>
              <a:t>United</a:t>
            </a:r>
            <a:r>
              <a:rPr lang="" sz="1200" noProof="0" dirty="0" smtClean="0"/>
              <a:t> </a:t>
            </a:r>
            <a:r>
              <a:rPr lang="" sz="1200" noProof="0" dirty="0" err="1" smtClean="0"/>
              <a:t>Nations</a:t>
            </a:r>
            <a:r>
              <a:rPr lang="" sz="1200" noProof="0" dirty="0" smtClean="0"/>
              <a:t> Framework </a:t>
            </a:r>
            <a:r>
              <a:rPr lang="" sz="1200" noProof="0" dirty="0" err="1" smtClean="0"/>
              <a:t>Convention</a:t>
            </a:r>
            <a:r>
              <a:rPr lang="" sz="1200" noProof="0" dirty="0" smtClean="0"/>
              <a:t> </a:t>
            </a:r>
            <a:r>
              <a:rPr lang="" sz="1200" noProof="0" dirty="0" err="1" smtClean="0"/>
              <a:t>on</a:t>
            </a:r>
            <a:r>
              <a:rPr lang="" sz="1200" noProof="0" dirty="0" smtClean="0"/>
              <a:t> </a:t>
            </a:r>
            <a:r>
              <a:rPr lang="" sz="1200" noProof="0" dirty="0" err="1" smtClean="0"/>
              <a:t>Climate</a:t>
            </a:r>
            <a:r>
              <a:rPr lang="" sz="1200" noProof="0" dirty="0" smtClean="0"/>
              <a:t> </a:t>
            </a:r>
            <a:r>
              <a:rPr lang="" sz="1200" noProof="0" dirty="0" err="1" smtClean="0"/>
              <a:t>Change</a:t>
            </a:r>
            <a:r>
              <a:rPr lang="" sz="1200" noProof="0" dirty="0" smtClean="0"/>
              <a:t>). 2008. “Informal Meeting of Experts on Methodological Issues Related to Forest Degradation: Chair’s Summary of Key Messages.” Bonn, October 20–21. http://unfccc.int/methods_science/redd/items/4579.php.</a:t>
            </a:r>
          </a:p>
          <a:p>
            <a:pPr>
              <a:lnSpc>
                <a:spcPct val="150000"/>
              </a:lnSpc>
            </a:pPr>
            <a:endParaRPr lang="" sz="1200" noProof="0" dirty="0" smtClean="0"/>
          </a:p>
          <a:p>
            <a:pPr marL="0" indent="0">
              <a:buNone/>
            </a:pPr>
            <a:endParaRPr lang="" sz="1200" noProof="0" dirty="0"/>
          </a:p>
        </p:txBody>
      </p:sp>
    </p:spTree>
    <p:extLst>
      <p:ext uri="{BB962C8B-B14F-4D97-AF65-F5344CB8AC3E}">
        <p14:creationId xmlns:p14="http://schemas.microsoft.com/office/powerpoint/2010/main" val="2806552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pPr lvl="0"/>
            <a:r>
              <a:rPr lang="" sz="3200" noProof="0" dirty="0" smtClean="0"/>
              <a:t>Definición de degradación forestal</a:t>
            </a:r>
            <a:endParaRPr lang="" noProof="0" dirty="0"/>
          </a:p>
        </p:txBody>
      </p:sp>
      <p:sp>
        <p:nvSpPr>
          <p:cNvPr id="4" name="Text Placeholder 3"/>
          <p:cNvSpPr>
            <a:spLocks noGrp="1"/>
          </p:cNvSpPr>
          <p:nvPr>
            <p:ph type="body" sz="quarter" idx="10"/>
          </p:nvPr>
        </p:nvSpPr>
        <p:spPr>
          <a:xfrm>
            <a:off x="134716" y="1269999"/>
            <a:ext cx="5592983" cy="4939731"/>
          </a:xfrm>
        </p:spPr>
        <p:txBody>
          <a:bodyPr/>
          <a:lstStyle/>
          <a:p>
            <a:r>
              <a:rPr lang="" sz="1600" noProof="0" dirty="0" smtClean="0">
                <a:solidFill>
                  <a:srgbClr val="005172"/>
                </a:solidFill>
              </a:rPr>
              <a:t>En la bibliografía científica se han encontrado más de 50 definiciones (Simula, 2009; Herold, 2011).</a:t>
            </a:r>
          </a:p>
          <a:p>
            <a:r>
              <a:rPr lang="" sz="1600" noProof="0" dirty="0" smtClean="0">
                <a:solidFill>
                  <a:srgbClr val="005172"/>
                </a:solidFill>
              </a:rPr>
              <a:t>En un sentido amplio, la degradación forestal es un tipo de intervención antropogénica que conduce a cambios en la cubierta forestal, en la estructura y/o en la composición y en la función del bosque original.</a:t>
            </a:r>
          </a:p>
          <a:p>
            <a:r>
              <a:rPr lang="" sz="1600" noProof="0" dirty="0" smtClean="0">
                <a:solidFill>
                  <a:srgbClr val="005172"/>
                </a:solidFill>
              </a:rPr>
              <a:t>Los cambios pueden ser temporarios o permanentes.</a:t>
            </a:r>
          </a:p>
          <a:p>
            <a:r>
              <a:rPr lang="" sz="1600" noProof="0" dirty="0" smtClean="0">
                <a:solidFill>
                  <a:srgbClr val="005172"/>
                </a:solidFill>
              </a:rPr>
              <a:t>Los cambios pueden tener consecuencias en la biodiversidad, las reservas de carbono, los ciclos hidrológicos y biogeoquímicos, el suelo y otros servicios ambientales.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303" y="1691353"/>
            <a:ext cx="3270822" cy="2227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19750" y="3982114"/>
            <a:ext cx="3238500" cy="987193"/>
          </a:xfrm>
          <a:prstGeom prst="rect">
            <a:avLst/>
          </a:prstGeom>
          <a:solidFill>
            <a:schemeClr val="accent3"/>
          </a:solidFill>
        </p:spPr>
        <p:txBody>
          <a:bodyPr wrap="square" rtlCol="0">
            <a:spAutoFit/>
          </a:bodyPr>
          <a:lstStyle/>
          <a:p>
            <a:pPr>
              <a:lnSpc>
                <a:spcPts val="1800"/>
              </a:lnSpc>
            </a:pPr>
            <a:r>
              <a:rPr lang="en-US" sz="1100" dirty="0" smtClean="0">
                <a:latin typeface="Verdana" pitchFamily="34" charset="0"/>
              </a:rPr>
              <a:t>Ejemplo de degradación forestal causada por tala recurrente e incendios en el distrito de Sinop, estado de Mato Grosso, Brasil.</a:t>
            </a:r>
          </a:p>
        </p:txBody>
      </p:sp>
    </p:spTree>
    <p:extLst>
      <p:ext uri="{BB962C8B-B14F-4D97-AF65-F5344CB8AC3E}">
        <p14:creationId xmlns:p14="http://schemas.microsoft.com/office/powerpoint/2010/main" val="1465026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652358" cy="998537"/>
          </a:xfrm>
        </p:spPr>
        <p:txBody>
          <a:bodyPr/>
          <a:lstStyle/>
          <a:p>
            <a:r>
              <a:rPr lang="" sz="2800" noProof="0" dirty="0" smtClean="0"/>
              <a:t>Definición previa de degradación forestal </a:t>
            </a:r>
            <a:br>
              <a:rPr lang="" sz="2800" noProof="0" dirty="0" smtClean="0"/>
            </a:br>
            <a:r>
              <a:rPr lang="" sz="2800" noProof="0" dirty="0" smtClean="0"/>
              <a:t>según el IPCC</a:t>
            </a:r>
            <a:endParaRPr lang="" sz="2800" noProof="0" dirty="0"/>
          </a:p>
        </p:txBody>
      </p:sp>
      <p:sp>
        <p:nvSpPr>
          <p:cNvPr id="3" name="Text Placeholder 2"/>
          <p:cNvSpPr>
            <a:spLocks noGrp="1"/>
          </p:cNvSpPr>
          <p:nvPr>
            <p:ph type="body" sz="quarter" idx="10"/>
          </p:nvPr>
        </p:nvSpPr>
        <p:spPr>
          <a:xfrm>
            <a:off x="397754" y="1383817"/>
            <a:ext cx="8521188" cy="3969233"/>
          </a:xfrm>
        </p:spPr>
        <p:txBody>
          <a:bodyPr/>
          <a:lstStyle/>
          <a:p>
            <a:pPr>
              <a:lnSpc>
                <a:spcPct val="100000"/>
              </a:lnSpc>
            </a:pPr>
            <a:r>
              <a:rPr lang="" noProof="0" dirty="0" smtClean="0"/>
              <a:t>Para los fines de la Convención Marco de las Naciones Unidas sobre el Cambio Climático (CMNUCC), el IPCC definió la degradación forestal en 2003 basándose en la remoción de reservas forestales de carbono:</a:t>
            </a:r>
          </a:p>
          <a:p>
            <a:pPr marL="730250" lvl="1" indent="0">
              <a:lnSpc>
                <a:spcPct val="100000"/>
              </a:lnSpc>
              <a:buNone/>
            </a:pPr>
            <a:r>
              <a:rPr lang="" noProof="0" dirty="0" smtClean="0"/>
              <a:t>“Una pérdida a largo plazo inducida por el hombre (que persista por X años o más) de al menos Y % de las reservas de carbono forestal [y valores forestales] desde la fecha T y que no se califica como deforestación”.</a:t>
            </a:r>
          </a:p>
          <a:p>
            <a:pPr marL="696913" lvl="1" indent="0">
              <a:lnSpc>
                <a:spcPct val="100000"/>
              </a:lnSpc>
              <a:buNone/>
            </a:pPr>
            <a:r>
              <a:rPr lang="" noProof="0" dirty="0" smtClean="0"/>
              <a:t>(X, Y y T no han sido definidas).</a:t>
            </a:r>
          </a:p>
        </p:txBody>
      </p:sp>
    </p:spTree>
    <p:extLst>
      <p:ext uri="{BB962C8B-B14F-4D97-AF65-F5344CB8AC3E}">
        <p14:creationId xmlns:p14="http://schemas.microsoft.com/office/powerpoint/2010/main" val="1671652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sz="2800" noProof="0" dirty="0" smtClean="0"/>
              <a:t>Definición en términos de REDD+</a:t>
            </a:r>
            <a:endParaRPr lang="" noProof="0" dirty="0"/>
          </a:p>
        </p:txBody>
      </p:sp>
      <p:sp>
        <p:nvSpPr>
          <p:cNvPr id="3" name="Tijdelijke aanduiding voor tekst 2"/>
          <p:cNvSpPr>
            <a:spLocks noGrp="1"/>
          </p:cNvSpPr>
          <p:nvPr>
            <p:ph type="body" sz="quarter" idx="10"/>
          </p:nvPr>
        </p:nvSpPr>
        <p:spPr>
          <a:xfrm>
            <a:off x="235164" y="1339204"/>
            <a:ext cx="8785613" cy="4404807"/>
          </a:xfrm>
        </p:spPr>
        <p:txBody>
          <a:bodyPr/>
          <a:lstStyle/>
          <a:p>
            <a:pPr>
              <a:lnSpc>
                <a:spcPct val="100000"/>
              </a:lnSpc>
            </a:pPr>
            <a:r>
              <a:rPr lang="" sz="1800" noProof="0" dirty="0" smtClean="0">
                <a:solidFill>
                  <a:schemeClr val="accent5">
                    <a:lumMod val="75000"/>
                  </a:schemeClr>
                </a:solidFill>
              </a:rPr>
              <a:t>Orientación general elaborada durante la reunión de expertos del Órgano Subsidiario de Asesoramiento Científico y Tecnológico (CMNUCC, 2008):</a:t>
            </a:r>
          </a:p>
          <a:p>
            <a:pPr lvl="1">
              <a:lnSpc>
                <a:spcPct val="100000"/>
              </a:lnSpc>
            </a:pPr>
            <a:r>
              <a:rPr lang="" sz="1800" dirty="0">
                <a:solidFill>
                  <a:schemeClr val="accent5">
                    <a:lumMod val="75000"/>
                  </a:schemeClr>
                </a:solidFill>
              </a:rPr>
              <a:t>L</a:t>
            </a:r>
            <a:r>
              <a:rPr lang="" sz="1800" noProof="0" dirty="0" smtClean="0">
                <a:solidFill>
                  <a:schemeClr val="accent5">
                    <a:lumMod val="75000"/>
                  </a:schemeClr>
                </a:solidFill>
              </a:rPr>
              <a:t>a degradación conduce a una pérdida de las reservas de carbono en los bosques que continúan siendo bosques</a:t>
            </a:r>
          </a:p>
          <a:p>
            <a:pPr>
              <a:lnSpc>
                <a:spcPct val="100000"/>
              </a:lnSpc>
            </a:pPr>
            <a:r>
              <a:rPr lang="" sz="1800" noProof="0" dirty="0" smtClean="0">
                <a:solidFill>
                  <a:schemeClr val="accent5">
                    <a:lumMod val="75000"/>
                  </a:schemeClr>
                </a:solidFill>
              </a:rPr>
              <a:t>La definición de degradación forestal depende directamente de la definición de bosque (... en los bosques que continúan siendo bosques)</a:t>
            </a:r>
          </a:p>
          <a:p>
            <a:pPr>
              <a:lnSpc>
                <a:spcPct val="100000"/>
              </a:lnSpc>
            </a:pPr>
            <a:r>
              <a:rPr lang="" sz="1800" noProof="0" dirty="0" smtClean="0">
                <a:solidFill>
                  <a:schemeClr val="accent5">
                    <a:lumMod val="75000"/>
                  </a:schemeClr>
                </a:solidFill>
              </a:rPr>
              <a:t>Diversos procesos conducen a la degradación forestal: tala, recolección de leña, incendios, pastoreo en tierras forestales, etc.</a:t>
            </a:r>
          </a:p>
          <a:p>
            <a:pPr>
              <a:lnSpc>
                <a:spcPct val="100000"/>
              </a:lnSpc>
            </a:pPr>
            <a:r>
              <a:rPr lang="" sz="1800" noProof="0" dirty="0" smtClean="0">
                <a:solidFill>
                  <a:schemeClr val="accent5">
                    <a:lumMod val="75000"/>
                  </a:schemeClr>
                </a:solidFill>
              </a:rPr>
              <a:t>Desde el punto de vista del seguimiento, es importante tener en cuenta el tipo/proceso de degradación que se ha de evaluar:</a:t>
            </a:r>
          </a:p>
          <a:p>
            <a:pPr lvl="1">
              <a:lnSpc>
                <a:spcPct val="100000"/>
              </a:lnSpc>
            </a:pPr>
            <a:r>
              <a:rPr lang="" sz="1800" noProof="0" dirty="0" smtClean="0">
                <a:solidFill>
                  <a:schemeClr val="accent5">
                    <a:lumMod val="75000"/>
                  </a:schemeClr>
                </a:solidFill>
              </a:rPr>
              <a:t>Según el tipo de degradación, pueden ser necesarios distintos métodos y datos para el seguimiento</a:t>
            </a:r>
          </a:p>
          <a:p>
            <a:pPr marL="0" indent="0">
              <a:lnSpc>
                <a:spcPct val="100000"/>
              </a:lnSpc>
              <a:buSzPct val="110000"/>
              <a:buNone/>
            </a:pPr>
            <a:endParaRPr lang="" sz="1800" noProof="0" dirty="0" smtClean="0">
              <a:solidFill>
                <a:schemeClr val="accent5">
                  <a:lumMod val="75000"/>
                </a:schemeClr>
              </a:solidFill>
              <a:latin typeface="Verdana"/>
              <a:cs typeface="Verdana"/>
            </a:endParaRPr>
          </a:p>
        </p:txBody>
      </p:sp>
    </p:spTree>
    <p:extLst>
      <p:ext uri="{BB962C8B-B14F-4D97-AF65-F5344CB8AC3E}">
        <p14:creationId xmlns:p14="http://schemas.microsoft.com/office/powerpoint/2010/main" val="3376802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 noProof="0" dirty="0" smtClean="0"/>
              <a:t>Esquema de la conferencia</a:t>
            </a:r>
            <a:endParaRPr lang="" noProof="0" dirty="0"/>
          </a:p>
        </p:txBody>
      </p:sp>
      <p:sp>
        <p:nvSpPr>
          <p:cNvPr id="3" name="Tijdelijke aanduiding voor tekst 2"/>
          <p:cNvSpPr>
            <a:spLocks noGrp="1"/>
          </p:cNvSpPr>
          <p:nvPr>
            <p:ph type="body" sz="quarter" idx="10"/>
          </p:nvPr>
        </p:nvSpPr>
        <p:spPr>
          <a:xfrm>
            <a:off x="421200" y="1375984"/>
            <a:ext cx="8521188" cy="3950678"/>
          </a:xfrm>
        </p:spPr>
        <p:txBody>
          <a:bodyPr/>
          <a:lstStyle/>
          <a:p>
            <a:pPr marL="457200" indent="-457200">
              <a:lnSpc>
                <a:spcPct val="100000"/>
              </a:lnSpc>
              <a:buClr>
                <a:schemeClr val="bg2">
                  <a:lumMod val="20000"/>
                  <a:lumOff val="80000"/>
                </a:schemeClr>
              </a:buClr>
              <a:buSzPct val="115000"/>
              <a:buFont typeface="+mj-lt"/>
              <a:buAutoNum type="arabicPeriod"/>
            </a:pPr>
            <a:r>
              <a:rPr lang="es-DO" sz="2000" dirty="0" smtClean="0">
                <a:solidFill>
                  <a:schemeClr val="bg2">
                    <a:lumMod val="20000"/>
                    <a:lumOff val="80000"/>
                  </a:schemeClr>
                </a:solidFill>
              </a:rPr>
              <a:t>Definición de degradación forestal y contexto de la OBP del IPCC</a:t>
            </a:r>
          </a:p>
          <a:p>
            <a:pPr marL="457200" indent="-457200">
              <a:lnSpc>
                <a:spcPct val="100000"/>
              </a:lnSpc>
              <a:buSzPct val="115000"/>
              <a:buFont typeface="+mj-lt"/>
              <a:buAutoNum type="arabicPeriod"/>
            </a:pPr>
            <a:r>
              <a:rPr lang="es-DO" sz="2000" b="1" dirty="0" smtClean="0"/>
              <a:t>Tipos de degradación forestal</a:t>
            </a:r>
          </a:p>
          <a:p>
            <a:pPr marL="457200" lvl="0" indent="-457200">
              <a:lnSpc>
                <a:spcPct val="100000"/>
              </a:lnSpc>
              <a:buClr>
                <a:schemeClr val="bg2">
                  <a:lumMod val="20000"/>
                  <a:lumOff val="80000"/>
                </a:schemeClr>
              </a:buClr>
              <a:buSzPct val="115000"/>
              <a:buFont typeface="+mj-lt"/>
              <a:buAutoNum type="arabicPeriod"/>
            </a:pPr>
            <a:r>
              <a:rPr lang="es-DO" sz="2000" dirty="0" smtClean="0">
                <a:solidFill>
                  <a:schemeClr val="bg2">
                    <a:lumMod val="20000"/>
                    <a:lumOff val="80000"/>
                  </a:schemeClr>
                </a:solidFill>
              </a:rPr>
              <a:t>Métodos para evaluar zonas de degradación forestal </a:t>
            </a:r>
          </a:p>
          <a:p>
            <a:pPr marL="1244600" lvl="1" indent="-514350">
              <a:lnSpc>
                <a:spcPct val="100000"/>
              </a:lnSpc>
              <a:buClr>
                <a:schemeClr val="bg2">
                  <a:lumMod val="20000"/>
                  <a:lumOff val="80000"/>
                </a:schemeClr>
              </a:buClr>
              <a:buFont typeface="+mj-lt"/>
              <a:buAutoNum type="romanLcPeriod"/>
            </a:pPr>
            <a:r>
              <a:rPr lang="es-DO" sz="2000" dirty="0" smtClean="0">
                <a:solidFill>
                  <a:schemeClr val="bg2">
                    <a:lumMod val="20000"/>
                    <a:lumOff val="80000"/>
                  </a:schemeClr>
                </a:solidFill>
              </a:rPr>
              <a:t>Seguimiento de la degradación forestal por tala selectiva</a:t>
            </a:r>
          </a:p>
          <a:p>
            <a:pPr marL="1244600" lvl="1" indent="-514350">
              <a:lnSpc>
                <a:spcPct val="100000"/>
              </a:lnSpc>
              <a:buClr>
                <a:schemeClr val="bg2">
                  <a:lumMod val="20000"/>
                  <a:lumOff val="80000"/>
                </a:schemeClr>
              </a:buClr>
              <a:buFont typeface="+mj-lt"/>
              <a:buAutoNum type="romanLcPeriod"/>
            </a:pPr>
            <a:r>
              <a:rPr lang="es-DO" sz="2000" dirty="0" smtClean="0">
                <a:solidFill>
                  <a:schemeClr val="bg2">
                    <a:lumMod val="20000"/>
                    <a:lumOff val="80000"/>
                  </a:schemeClr>
                </a:solidFill>
              </a:rPr>
              <a:t>Métodos de detección remota</a:t>
            </a:r>
          </a:p>
          <a:p>
            <a:pPr marL="2141537" lvl="2" indent="-514350">
              <a:lnSpc>
                <a:spcPct val="100000"/>
              </a:lnSpc>
              <a:buClr>
                <a:schemeClr val="bg2">
                  <a:lumMod val="20000"/>
                  <a:lumOff val="80000"/>
                </a:schemeClr>
              </a:buClr>
              <a:buFont typeface="+mj-lt"/>
              <a:buAutoNum type="alphaLcParenR"/>
            </a:pPr>
            <a:r>
              <a:rPr lang="es-DO" sz="2000" dirty="0" smtClean="0">
                <a:solidFill>
                  <a:schemeClr val="bg2">
                    <a:lumMod val="20000"/>
                    <a:lumOff val="80000"/>
                  </a:schemeClr>
                </a:solidFill>
              </a:rPr>
              <a:t>métodos directos</a:t>
            </a:r>
          </a:p>
          <a:p>
            <a:pPr marL="2141537" lvl="2" indent="-514350">
              <a:lnSpc>
                <a:spcPct val="100000"/>
              </a:lnSpc>
              <a:buClr>
                <a:schemeClr val="bg2">
                  <a:lumMod val="20000"/>
                  <a:lumOff val="80000"/>
                </a:schemeClr>
              </a:buClr>
              <a:buFont typeface="+mj-lt"/>
              <a:buAutoNum type="alphaLcParenR"/>
            </a:pPr>
            <a:r>
              <a:rPr lang="es-DO" sz="2000" dirty="0" smtClean="0">
                <a:solidFill>
                  <a:schemeClr val="bg2">
                    <a:lumMod val="20000"/>
                    <a:lumOff val="80000"/>
                  </a:schemeClr>
                </a:solidFill>
              </a:rPr>
              <a:t>métodos indirectos</a:t>
            </a:r>
          </a:p>
          <a:p>
            <a:pPr marL="457200" lvl="0" indent="-457200">
              <a:lnSpc>
                <a:spcPct val="100000"/>
              </a:lnSpc>
              <a:buClr>
                <a:schemeClr val="bg2">
                  <a:lumMod val="20000"/>
                  <a:lumOff val="80000"/>
                </a:schemeClr>
              </a:buClr>
              <a:buSzPct val="115000"/>
              <a:buFont typeface="+mj-lt"/>
              <a:buAutoNum type="arabicPeriod"/>
            </a:pPr>
            <a:r>
              <a:rPr lang="es-DO" sz="2000" i="1" dirty="0" smtClean="0">
                <a:solidFill>
                  <a:schemeClr val="bg2">
                    <a:lumMod val="20000"/>
                    <a:lumOff val="80000"/>
                  </a:schemeClr>
                </a:solidFill>
              </a:rPr>
              <a:t>Software</a:t>
            </a:r>
            <a:r>
              <a:rPr lang="es-DO" sz="2000" dirty="0" smtClean="0">
                <a:solidFill>
                  <a:schemeClr val="bg2">
                    <a:lumMod val="20000"/>
                    <a:lumOff val="80000"/>
                  </a:schemeClr>
                </a:solidFill>
              </a:rPr>
              <a:t> necesario</a:t>
            </a:r>
          </a:p>
          <a:p>
            <a:pPr marL="0" lvl="0" indent="0">
              <a:lnSpc>
                <a:spcPct val="100000"/>
              </a:lnSpc>
              <a:buClr>
                <a:schemeClr val="bg2">
                  <a:lumMod val="20000"/>
                  <a:lumOff val="80000"/>
                </a:schemeClr>
              </a:buClr>
              <a:buSzPct val="115000"/>
              <a:buNone/>
            </a:pPr>
            <a:endParaRPr lang="es-DO" sz="1800" dirty="0">
              <a:solidFill>
                <a:schemeClr val="bg2">
                  <a:lumMod val="20000"/>
                  <a:lumOff val="80000"/>
                </a:schemeClr>
              </a:solidFill>
            </a:endParaRPr>
          </a:p>
        </p:txBody>
      </p:sp>
    </p:spTree>
    <p:extLst>
      <p:ext uri="{BB962C8B-B14F-4D97-AF65-F5344CB8AC3E}">
        <p14:creationId xmlns:p14="http://schemas.microsoft.com/office/powerpoint/2010/main" val="1682955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Wageningen UR">
  <a:themeElements>
    <a:clrScheme name="WHUK - 010412">
      <a:dk1>
        <a:srgbClr val="005172"/>
      </a:dk1>
      <a:lt1>
        <a:srgbClr val="FFFFFF"/>
      </a:lt1>
      <a:dk2>
        <a:srgbClr val="34B233"/>
      </a:dk2>
      <a:lt2>
        <a:srgbClr val="005172"/>
      </a:lt2>
      <a:accent1>
        <a:srgbClr val="519FD7"/>
      </a:accent1>
      <a:accent2>
        <a:srgbClr val="948A8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25709</TotalTime>
  <Words>7220</Words>
  <Application>Microsoft Office PowerPoint</Application>
  <PresentationFormat>On-screen Show (4:3)</PresentationFormat>
  <Paragraphs>609</Paragraphs>
  <Slides>54</Slides>
  <Notes>33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6" baseType="lpstr">
      <vt:lpstr>MS PGothic</vt:lpstr>
      <vt:lpstr>MS PGothic</vt:lpstr>
      <vt:lpstr>Arial</vt:lpstr>
      <vt:lpstr>Calibri</vt:lpstr>
      <vt:lpstr>Calibri (Body)</vt:lpstr>
      <vt:lpstr>Symbol</vt:lpstr>
      <vt:lpstr>Tahoma</vt:lpstr>
      <vt:lpstr>Times New Roman</vt:lpstr>
      <vt:lpstr>Verdana</vt:lpstr>
      <vt:lpstr>Wingdings</vt:lpstr>
      <vt:lpstr>Wageningen UR</vt:lpstr>
      <vt:lpstr>Equation</vt:lpstr>
      <vt:lpstr>Módulo 2.2: Seguimiento de los datos  de actividad en bosques que continúan siendo bosques (incluida la degradación forestal)</vt:lpstr>
      <vt:lpstr>Material de referencia</vt:lpstr>
      <vt:lpstr>Esquema de la conferencia</vt:lpstr>
      <vt:lpstr>Esquema de la conferencia</vt:lpstr>
      <vt:lpstr>Degradación: Introducción</vt:lpstr>
      <vt:lpstr>Definición de degradación forestal</vt:lpstr>
      <vt:lpstr>Definición previa de degradación forestal  según el IPCC</vt:lpstr>
      <vt:lpstr>Definición en términos de REDD+</vt:lpstr>
      <vt:lpstr>Esquema de la conferencia</vt:lpstr>
      <vt:lpstr>Degradación forestal e impacto en las reservas de carbono </vt:lpstr>
      <vt:lpstr>Importantes causantes directos  de la degradación</vt:lpstr>
      <vt:lpstr>Detectabilidad de la degradación forestal</vt:lpstr>
      <vt:lpstr>Esquema de la conferencia</vt:lpstr>
      <vt:lpstr>Opciones para rastrear la evolución histórica de la degradación forestal</vt:lpstr>
      <vt:lpstr>Fuentes comunes de datos de actividad sobre degradación forestal</vt:lpstr>
      <vt:lpstr>Esquema de la conferencia</vt:lpstr>
      <vt:lpstr>Degradación forestal por tala selectiva</vt:lpstr>
      <vt:lpstr>Cómo estimar las emisiones causadas  por las prácticas de recolección de madera</vt:lpstr>
      <vt:lpstr>Ejemplo de tala selectiva</vt:lpstr>
      <vt:lpstr>Estimación de los datos de actividad para la tala selectiva a partir de datos de recolección</vt:lpstr>
      <vt:lpstr>Posible problema: Obtener datos fiables  sobre cantidad de madera extraída por unidad  de superficie por año </vt:lpstr>
      <vt:lpstr>Opción: Recorrido de transectos aéreos sobre el área  de concesión para observar el daño causado por la tala</vt:lpstr>
      <vt:lpstr>Franjas de imágenes aéreas donde se observa el daño causado por tala</vt:lpstr>
      <vt:lpstr>Análisis espacial para elaborar un modelo  de oferta y demanda de leña </vt:lpstr>
      <vt:lpstr>Esquema de la conferencia</vt:lpstr>
      <vt:lpstr>Métodos de detección remota satelital</vt:lpstr>
      <vt:lpstr>Problemas para definir la degradación forestal</vt:lpstr>
      <vt:lpstr>Métodos de detección remota</vt:lpstr>
      <vt:lpstr>Ejemplos de métodos de detección remota para el mapeo de tala selectiva y quema en la Amazonia brasileña</vt:lpstr>
      <vt:lpstr>Ejemplos de métodos de detección remota (cont.)</vt:lpstr>
      <vt:lpstr>Dinámica de la degradación forestal</vt:lpstr>
      <vt:lpstr>Esquema de la conferencia</vt:lpstr>
      <vt:lpstr>Interpretación visual de la degradación forestal</vt:lpstr>
      <vt:lpstr>Análisis de mezclas espectrales (SMA)</vt:lpstr>
      <vt:lpstr>Píxel mixto de Landsat</vt:lpstr>
      <vt:lpstr>Interpretación de las fracciones  de endmembers</vt:lpstr>
      <vt:lpstr>Combinación de la información  de fracciones para mejorar la detección  de la degradación forestal</vt:lpstr>
      <vt:lpstr>Esquema de la conferencia</vt:lpstr>
      <vt:lpstr>Método indirecto para rastrear la degradación forestal: Bosque intacto/bosque no intacto</vt:lpstr>
      <vt:lpstr>Método de bosque intacto/bosque no intacto: Conceptos básicos</vt:lpstr>
      <vt:lpstr>Método de bosque intacto/bosque no intacto: Definición de tierras forestales intactas</vt:lpstr>
      <vt:lpstr>Método de bosque intacto/bosque no intacto: Aplicación a la contabilidad del carbono</vt:lpstr>
      <vt:lpstr>Método de bosque intacto/bosque no intacto: Matriz de cambio en el uso de la tierra</vt:lpstr>
      <vt:lpstr>Método de bosque intacto/bosque no intacto: Delimitación de tierras forestales intactas</vt:lpstr>
      <vt:lpstr>Ejemplo de delimitación de bosque intacto/ bosque no intacto</vt:lpstr>
      <vt:lpstr>Otro ejemplo de método indirecto:  Combinación de detección remota y SIG para el mapeo de la tala selectiva</vt:lpstr>
      <vt:lpstr>Esquema de la conferencia</vt:lpstr>
      <vt:lpstr>Software para el mapeo de la degradación forestal</vt:lpstr>
      <vt:lpstr>En resumen</vt:lpstr>
      <vt:lpstr>Ejemplos de países y ejercicios</vt:lpstr>
      <vt:lpstr>Módulos de consulta recomendados</vt:lpstr>
      <vt:lpstr>Bibliografía</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Cecile Jannotin</cp:lastModifiedBy>
  <cp:revision>1088</cp:revision>
  <cp:lastPrinted>2015-06-22T12:27:21Z</cp:lastPrinted>
  <dcterms:created xsi:type="dcterms:W3CDTF">2011-09-29T08:30:03Z</dcterms:created>
  <dcterms:modified xsi:type="dcterms:W3CDTF">2015-06-25T20:01:14Z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WHUK.pptx</vt:lpwstr>
  </property>
</Properties>
</file>